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368" r:id="rId3"/>
    <p:sldId id="261" r:id="rId4"/>
    <p:sldId id="299" r:id="rId5"/>
    <p:sldId id="296" r:id="rId6"/>
    <p:sldId id="321" r:id="rId7"/>
    <p:sldId id="301" r:id="rId8"/>
    <p:sldId id="300" r:id="rId9"/>
    <p:sldId id="302" r:id="rId10"/>
    <p:sldId id="361" r:id="rId11"/>
    <p:sldId id="281" r:id="rId12"/>
    <p:sldId id="305" r:id="rId13"/>
    <p:sldId id="306" r:id="rId14"/>
    <p:sldId id="307" r:id="rId15"/>
    <p:sldId id="308" r:id="rId16"/>
    <p:sldId id="309" r:id="rId17"/>
    <p:sldId id="310" r:id="rId18"/>
    <p:sldId id="362" r:id="rId19"/>
    <p:sldId id="345" r:id="rId20"/>
    <p:sldId id="346" r:id="rId21"/>
    <p:sldId id="370" r:id="rId22"/>
    <p:sldId id="360" r:id="rId23"/>
    <p:sldId id="319" r:id="rId24"/>
    <p:sldId id="320" r:id="rId25"/>
    <p:sldId id="363" r:id="rId26"/>
    <p:sldId id="366" r:id="rId27"/>
    <p:sldId id="303" r:id="rId28"/>
    <p:sldId id="364" r:id="rId29"/>
    <p:sldId id="349" r:id="rId30"/>
    <p:sldId id="350" r:id="rId31"/>
    <p:sldId id="351" r:id="rId32"/>
    <p:sldId id="352" r:id="rId33"/>
    <p:sldId id="353" r:id="rId34"/>
    <p:sldId id="354" r:id="rId35"/>
    <p:sldId id="355" r:id="rId36"/>
    <p:sldId id="356" r:id="rId37"/>
    <p:sldId id="357" r:id="rId38"/>
    <p:sldId id="358" r:id="rId39"/>
    <p:sldId id="359"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33"/>
    <a:srgbClr val="FFDAC8"/>
    <a:srgbClr val="A4FFC4"/>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7" autoAdjust="0"/>
    <p:restoredTop sz="66231" autoAdjust="0"/>
  </p:normalViewPr>
  <p:slideViewPr>
    <p:cSldViewPr snapToGrid="0" snapToObjects="1">
      <p:cViewPr>
        <p:scale>
          <a:sx n="60" d="100"/>
          <a:sy n="60" d="100"/>
        </p:scale>
        <p:origin x="-528"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E6749-FFEE-4858-A5D7-A3D3CD068F61}" type="doc">
      <dgm:prSet loTypeId="urn:microsoft.com/office/officeart/2005/8/layout/hProcess9" loCatId="process" qsTypeId="urn:microsoft.com/office/officeart/2005/8/quickstyle/simple1" qsCatId="simple" csTypeId="urn:microsoft.com/office/officeart/2005/8/colors/colorful2" csCatId="colorful" phldr="1"/>
      <dgm:spPr/>
    </dgm:pt>
    <dgm:pt modelId="{8C1E4979-ED29-4E6E-9A05-6ECF6EF3C256}">
      <dgm:prSet phldrT="[Texte]" custT="1"/>
      <dgm:spPr/>
      <dgm:t>
        <a:bodyPr/>
        <a:lstStyle/>
        <a:p>
          <a:pPr algn="ctr"/>
          <a:r>
            <a:rPr lang="fr-FR" sz="1900" b="1" dirty="0" smtClean="0"/>
            <a:t>DISPONIBILITE </a:t>
          </a:r>
        </a:p>
        <a:p>
          <a:pPr algn="l"/>
          <a:r>
            <a:rPr lang="fr-FR" sz="1900" b="1" dirty="0" smtClean="0"/>
            <a:t>. </a:t>
          </a:r>
          <a:r>
            <a:rPr lang="fr-FR" sz="1900" b="0" dirty="0" smtClean="0"/>
            <a:t>Faits numériques</a:t>
          </a:r>
        </a:p>
        <a:p>
          <a:pPr algn="l"/>
          <a:r>
            <a:rPr lang="fr-FR" sz="1900" b="0" dirty="0" smtClean="0"/>
            <a:t>. Procédures </a:t>
          </a:r>
        </a:p>
        <a:p>
          <a:pPr algn="l"/>
          <a:r>
            <a:rPr lang="fr-FR" sz="1900" b="0" dirty="0" smtClean="0"/>
            <a:t>. Connaissance des nombres</a:t>
          </a:r>
        </a:p>
        <a:p>
          <a:pPr algn="l"/>
          <a:r>
            <a:rPr lang="fr-FR" sz="1900" b="0" dirty="0" smtClean="0"/>
            <a:t>.  Mémoire de travail</a:t>
          </a:r>
        </a:p>
        <a:p>
          <a:pPr algn="l"/>
          <a:endParaRPr lang="fr-FR" sz="1900" b="0" dirty="0"/>
        </a:p>
      </dgm:t>
    </dgm:pt>
    <dgm:pt modelId="{7ED40FA1-F98C-4B0E-8F23-4A0313DDB5C7}" type="parTrans" cxnId="{2EA0891E-5D25-4D19-8C87-5F9DA5754C31}">
      <dgm:prSet/>
      <dgm:spPr/>
      <dgm:t>
        <a:bodyPr/>
        <a:lstStyle/>
        <a:p>
          <a:endParaRPr lang="fr-FR"/>
        </a:p>
      </dgm:t>
    </dgm:pt>
    <dgm:pt modelId="{836520DE-28AC-4425-9954-D60C90E9A58D}" type="sibTrans" cxnId="{2EA0891E-5D25-4D19-8C87-5F9DA5754C31}">
      <dgm:prSet/>
      <dgm:spPr/>
      <dgm:t>
        <a:bodyPr/>
        <a:lstStyle/>
        <a:p>
          <a:endParaRPr lang="fr-FR"/>
        </a:p>
      </dgm:t>
    </dgm:pt>
    <dgm:pt modelId="{C1745105-13BF-47B0-8B9D-F5D43841569D}">
      <dgm:prSet phldrT="[Texte]" custT="1"/>
      <dgm:spPr/>
      <dgm:t>
        <a:bodyPr/>
        <a:lstStyle/>
        <a:p>
          <a:r>
            <a:rPr lang="fr-FR" sz="1900" b="1" u="sng" dirty="0" smtClean="0"/>
            <a:t>CHOISIR</a:t>
          </a:r>
          <a:r>
            <a:rPr lang="fr-FR" sz="1900" b="1" dirty="0" smtClean="0"/>
            <a:t> </a:t>
          </a:r>
          <a:r>
            <a:rPr lang="fr-FR" sz="1900" b="0" dirty="0" smtClean="0"/>
            <a:t>une procédure pertinente dans le contexte numérique</a:t>
          </a:r>
          <a:endParaRPr lang="fr-FR" sz="1900" b="0" dirty="0"/>
        </a:p>
      </dgm:t>
    </dgm:pt>
    <dgm:pt modelId="{D6C24644-A1D5-49D1-9B96-4E9C7FDC997B}" type="parTrans" cxnId="{DFC53730-1314-4FAD-80CE-1EFA9495F621}">
      <dgm:prSet/>
      <dgm:spPr/>
      <dgm:t>
        <a:bodyPr/>
        <a:lstStyle/>
        <a:p>
          <a:endParaRPr lang="fr-FR"/>
        </a:p>
      </dgm:t>
    </dgm:pt>
    <dgm:pt modelId="{67D47F07-2282-4755-87ED-35BF5013FDA2}" type="sibTrans" cxnId="{DFC53730-1314-4FAD-80CE-1EFA9495F621}">
      <dgm:prSet/>
      <dgm:spPr/>
      <dgm:t>
        <a:bodyPr/>
        <a:lstStyle/>
        <a:p>
          <a:endParaRPr lang="fr-FR"/>
        </a:p>
      </dgm:t>
    </dgm:pt>
    <dgm:pt modelId="{D42D622A-2CCA-436B-8DA0-3FE16FEFF1D7}">
      <dgm:prSet phldrT="[Texte]" custT="1"/>
      <dgm:spPr/>
      <dgm:t>
        <a:bodyPr/>
        <a:lstStyle/>
        <a:p>
          <a:r>
            <a:rPr lang="fr-FR" sz="1900" b="1" u="sng" smtClean="0"/>
            <a:t>PRODUIRE</a:t>
          </a:r>
          <a:r>
            <a:rPr lang="fr-FR" sz="1900" b="1" smtClean="0"/>
            <a:t> </a:t>
          </a:r>
          <a:r>
            <a:rPr lang="fr-FR" sz="1900" b="0" smtClean="0"/>
            <a:t>un calcul</a:t>
          </a:r>
          <a:endParaRPr lang="fr-FR" sz="1900" b="0" dirty="0"/>
        </a:p>
      </dgm:t>
    </dgm:pt>
    <dgm:pt modelId="{9C809EAE-7F60-4B0F-8279-2EB335D6521C}" type="parTrans" cxnId="{07D43654-B14B-46AF-889A-7BAE46406505}">
      <dgm:prSet/>
      <dgm:spPr/>
      <dgm:t>
        <a:bodyPr/>
        <a:lstStyle/>
        <a:p>
          <a:endParaRPr lang="fr-FR"/>
        </a:p>
      </dgm:t>
    </dgm:pt>
    <dgm:pt modelId="{6BBC1510-270A-46CC-8FD1-B046AD35523A}" type="sibTrans" cxnId="{07D43654-B14B-46AF-889A-7BAE46406505}">
      <dgm:prSet/>
      <dgm:spPr/>
      <dgm:t>
        <a:bodyPr/>
        <a:lstStyle/>
        <a:p>
          <a:endParaRPr lang="fr-FR"/>
        </a:p>
      </dgm:t>
    </dgm:pt>
    <dgm:pt modelId="{2CE4C48E-120B-420A-B28C-C984044E4C20}" type="pres">
      <dgm:prSet presAssocID="{875E6749-FFEE-4858-A5D7-A3D3CD068F61}" presName="CompostProcess" presStyleCnt="0">
        <dgm:presLayoutVars>
          <dgm:dir/>
          <dgm:resizeHandles val="exact"/>
        </dgm:presLayoutVars>
      </dgm:prSet>
      <dgm:spPr/>
    </dgm:pt>
    <dgm:pt modelId="{3CDE1C6C-36DD-4CB0-A6A7-217D3EE997E2}" type="pres">
      <dgm:prSet presAssocID="{875E6749-FFEE-4858-A5D7-A3D3CD068F61}" presName="arrow" presStyleLbl="bgShp" presStyleIdx="0" presStyleCnt="1"/>
      <dgm:spPr/>
    </dgm:pt>
    <dgm:pt modelId="{B3DEF5E5-211B-49BA-ABA8-F3DCF8A3A8E0}" type="pres">
      <dgm:prSet presAssocID="{875E6749-FFEE-4858-A5D7-A3D3CD068F61}" presName="linearProcess" presStyleCnt="0"/>
      <dgm:spPr/>
    </dgm:pt>
    <dgm:pt modelId="{A4D76594-AC7F-447C-969A-3F077CEB05FA}" type="pres">
      <dgm:prSet presAssocID="{8C1E4979-ED29-4E6E-9A05-6ECF6EF3C256}" presName="textNode" presStyleLbl="node1" presStyleIdx="0" presStyleCnt="3" custScaleX="124026" custScaleY="133189" custLinFactNeighborX="66773" custLinFactNeighborY="3582">
        <dgm:presLayoutVars>
          <dgm:bulletEnabled val="1"/>
        </dgm:presLayoutVars>
      </dgm:prSet>
      <dgm:spPr/>
      <dgm:t>
        <a:bodyPr/>
        <a:lstStyle/>
        <a:p>
          <a:endParaRPr lang="fr-FR"/>
        </a:p>
      </dgm:t>
    </dgm:pt>
    <dgm:pt modelId="{155F5C1D-7045-4553-B60F-5F2D75784A97}" type="pres">
      <dgm:prSet presAssocID="{836520DE-28AC-4425-9954-D60C90E9A58D}" presName="sibTrans" presStyleCnt="0"/>
      <dgm:spPr/>
    </dgm:pt>
    <dgm:pt modelId="{D8B54C3E-226D-4DB5-920C-4964D285C50A}" type="pres">
      <dgm:prSet presAssocID="{C1745105-13BF-47B0-8B9D-F5D43841569D}" presName="textNode" presStyleLbl="node1" presStyleIdx="1" presStyleCnt="3" custScaleX="115476">
        <dgm:presLayoutVars>
          <dgm:bulletEnabled val="1"/>
        </dgm:presLayoutVars>
      </dgm:prSet>
      <dgm:spPr/>
      <dgm:t>
        <a:bodyPr/>
        <a:lstStyle/>
        <a:p>
          <a:endParaRPr lang="fr-FR"/>
        </a:p>
      </dgm:t>
    </dgm:pt>
    <dgm:pt modelId="{E1814C67-163B-4BE5-93CE-34F53A7A967C}" type="pres">
      <dgm:prSet presAssocID="{67D47F07-2282-4755-87ED-35BF5013FDA2}" presName="sibTrans" presStyleCnt="0"/>
      <dgm:spPr/>
    </dgm:pt>
    <dgm:pt modelId="{7F607D1A-D450-40E9-A6C4-C2ED23CA709D}" type="pres">
      <dgm:prSet presAssocID="{D42D622A-2CCA-436B-8DA0-3FE16FEFF1D7}" presName="textNode" presStyleLbl="node1" presStyleIdx="2" presStyleCnt="3" custScaleX="92594" custLinFactNeighborX="-44295" custLinFactNeighborY="1923">
        <dgm:presLayoutVars>
          <dgm:bulletEnabled val="1"/>
        </dgm:presLayoutVars>
      </dgm:prSet>
      <dgm:spPr/>
      <dgm:t>
        <a:bodyPr/>
        <a:lstStyle/>
        <a:p>
          <a:endParaRPr lang="fr-FR"/>
        </a:p>
      </dgm:t>
    </dgm:pt>
  </dgm:ptLst>
  <dgm:cxnLst>
    <dgm:cxn modelId="{2EA0891E-5D25-4D19-8C87-5F9DA5754C31}" srcId="{875E6749-FFEE-4858-A5D7-A3D3CD068F61}" destId="{8C1E4979-ED29-4E6E-9A05-6ECF6EF3C256}" srcOrd="0" destOrd="0" parTransId="{7ED40FA1-F98C-4B0E-8F23-4A0313DDB5C7}" sibTransId="{836520DE-28AC-4425-9954-D60C90E9A58D}"/>
    <dgm:cxn modelId="{3964F8F1-B76B-412B-978C-4E1A51DB1BFC}" type="presOf" srcId="{D42D622A-2CCA-436B-8DA0-3FE16FEFF1D7}" destId="{7F607D1A-D450-40E9-A6C4-C2ED23CA709D}" srcOrd="0" destOrd="0" presId="urn:microsoft.com/office/officeart/2005/8/layout/hProcess9"/>
    <dgm:cxn modelId="{5F2877DD-B4F1-461E-98D9-AA6FB4BA305B}" type="presOf" srcId="{C1745105-13BF-47B0-8B9D-F5D43841569D}" destId="{D8B54C3E-226D-4DB5-920C-4964D285C50A}" srcOrd="0" destOrd="0" presId="urn:microsoft.com/office/officeart/2005/8/layout/hProcess9"/>
    <dgm:cxn modelId="{07D43654-B14B-46AF-889A-7BAE46406505}" srcId="{875E6749-FFEE-4858-A5D7-A3D3CD068F61}" destId="{D42D622A-2CCA-436B-8DA0-3FE16FEFF1D7}" srcOrd="2" destOrd="0" parTransId="{9C809EAE-7F60-4B0F-8279-2EB335D6521C}" sibTransId="{6BBC1510-270A-46CC-8FD1-B046AD35523A}"/>
    <dgm:cxn modelId="{D1A65700-383C-46FE-A30E-D1BE0D76373C}" type="presOf" srcId="{875E6749-FFEE-4858-A5D7-A3D3CD068F61}" destId="{2CE4C48E-120B-420A-B28C-C984044E4C20}" srcOrd="0" destOrd="0" presId="urn:microsoft.com/office/officeart/2005/8/layout/hProcess9"/>
    <dgm:cxn modelId="{BEE60D79-EEF0-4004-8D69-60470C1047D9}" type="presOf" srcId="{8C1E4979-ED29-4E6E-9A05-6ECF6EF3C256}" destId="{A4D76594-AC7F-447C-969A-3F077CEB05FA}" srcOrd="0" destOrd="0" presId="urn:microsoft.com/office/officeart/2005/8/layout/hProcess9"/>
    <dgm:cxn modelId="{DFC53730-1314-4FAD-80CE-1EFA9495F621}" srcId="{875E6749-FFEE-4858-A5D7-A3D3CD068F61}" destId="{C1745105-13BF-47B0-8B9D-F5D43841569D}" srcOrd="1" destOrd="0" parTransId="{D6C24644-A1D5-49D1-9B96-4E9C7FDC997B}" sibTransId="{67D47F07-2282-4755-87ED-35BF5013FDA2}"/>
    <dgm:cxn modelId="{48632A80-4B39-40AC-AD28-FE3E23400DC5}" type="presParOf" srcId="{2CE4C48E-120B-420A-B28C-C984044E4C20}" destId="{3CDE1C6C-36DD-4CB0-A6A7-217D3EE997E2}" srcOrd="0" destOrd="0" presId="urn:microsoft.com/office/officeart/2005/8/layout/hProcess9"/>
    <dgm:cxn modelId="{419209CF-5328-4840-990F-109D01D85413}" type="presParOf" srcId="{2CE4C48E-120B-420A-B28C-C984044E4C20}" destId="{B3DEF5E5-211B-49BA-ABA8-F3DCF8A3A8E0}" srcOrd="1" destOrd="0" presId="urn:microsoft.com/office/officeart/2005/8/layout/hProcess9"/>
    <dgm:cxn modelId="{532EEE42-F1B0-40D2-B9D6-1C34C151E6D9}" type="presParOf" srcId="{B3DEF5E5-211B-49BA-ABA8-F3DCF8A3A8E0}" destId="{A4D76594-AC7F-447C-969A-3F077CEB05FA}" srcOrd="0" destOrd="0" presId="urn:microsoft.com/office/officeart/2005/8/layout/hProcess9"/>
    <dgm:cxn modelId="{5DC637EA-F7E4-4FCC-AE09-77CC747EEC98}" type="presParOf" srcId="{B3DEF5E5-211B-49BA-ABA8-F3DCF8A3A8E0}" destId="{155F5C1D-7045-4553-B60F-5F2D75784A97}" srcOrd="1" destOrd="0" presId="urn:microsoft.com/office/officeart/2005/8/layout/hProcess9"/>
    <dgm:cxn modelId="{13C1DBCB-E8D7-4AD4-934F-0C8E7B0ED2B6}" type="presParOf" srcId="{B3DEF5E5-211B-49BA-ABA8-F3DCF8A3A8E0}" destId="{D8B54C3E-226D-4DB5-920C-4964D285C50A}" srcOrd="2" destOrd="0" presId="urn:microsoft.com/office/officeart/2005/8/layout/hProcess9"/>
    <dgm:cxn modelId="{4D099571-8BA9-40B4-8BC4-C9D8560E7FFE}" type="presParOf" srcId="{B3DEF5E5-211B-49BA-ABA8-F3DCF8A3A8E0}" destId="{E1814C67-163B-4BE5-93CE-34F53A7A967C}" srcOrd="3" destOrd="0" presId="urn:microsoft.com/office/officeart/2005/8/layout/hProcess9"/>
    <dgm:cxn modelId="{D0434D04-59D7-4E0B-A27C-0714F2661777}" type="presParOf" srcId="{B3DEF5E5-211B-49BA-ABA8-F3DCF8A3A8E0}" destId="{7F607D1A-D450-40E9-A6C4-C2ED23CA709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E1C6C-36DD-4CB0-A6A7-217D3EE997E2}">
      <dsp:nvSpPr>
        <dsp:cNvPr id="0" name=""/>
        <dsp:cNvSpPr/>
      </dsp:nvSpPr>
      <dsp:spPr>
        <a:xfrm>
          <a:off x="685799" y="0"/>
          <a:ext cx="7772400" cy="49866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76594-AC7F-447C-969A-3F077CEB05FA}">
      <dsp:nvSpPr>
        <dsp:cNvPr id="0" name=""/>
        <dsp:cNvSpPr/>
      </dsp:nvSpPr>
      <dsp:spPr>
        <a:xfrm>
          <a:off x="233217" y="1236428"/>
          <a:ext cx="3154440" cy="26566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DISPONIBILITE </a:t>
          </a:r>
        </a:p>
        <a:p>
          <a:pPr lvl="0" algn="l" defTabSz="844550">
            <a:lnSpc>
              <a:spcPct val="90000"/>
            </a:lnSpc>
            <a:spcBef>
              <a:spcPct val="0"/>
            </a:spcBef>
            <a:spcAft>
              <a:spcPct val="35000"/>
            </a:spcAft>
          </a:pPr>
          <a:r>
            <a:rPr lang="fr-FR" sz="1900" b="1" kern="1200" dirty="0" smtClean="0"/>
            <a:t>. </a:t>
          </a:r>
          <a:r>
            <a:rPr lang="fr-FR" sz="1900" b="0" kern="1200" dirty="0" smtClean="0"/>
            <a:t>Faits numériques</a:t>
          </a:r>
        </a:p>
        <a:p>
          <a:pPr lvl="0" algn="l" defTabSz="844550">
            <a:lnSpc>
              <a:spcPct val="90000"/>
            </a:lnSpc>
            <a:spcBef>
              <a:spcPct val="0"/>
            </a:spcBef>
            <a:spcAft>
              <a:spcPct val="35000"/>
            </a:spcAft>
          </a:pPr>
          <a:r>
            <a:rPr lang="fr-FR" sz="1900" b="0" kern="1200" dirty="0" smtClean="0"/>
            <a:t>. Procédures </a:t>
          </a:r>
        </a:p>
        <a:p>
          <a:pPr lvl="0" algn="l" defTabSz="844550">
            <a:lnSpc>
              <a:spcPct val="90000"/>
            </a:lnSpc>
            <a:spcBef>
              <a:spcPct val="0"/>
            </a:spcBef>
            <a:spcAft>
              <a:spcPct val="35000"/>
            </a:spcAft>
          </a:pPr>
          <a:r>
            <a:rPr lang="fr-FR" sz="1900" b="0" kern="1200" dirty="0" smtClean="0"/>
            <a:t>. Connaissance des nombres</a:t>
          </a:r>
        </a:p>
        <a:p>
          <a:pPr lvl="0" algn="l" defTabSz="844550">
            <a:lnSpc>
              <a:spcPct val="90000"/>
            </a:lnSpc>
            <a:spcBef>
              <a:spcPct val="0"/>
            </a:spcBef>
            <a:spcAft>
              <a:spcPct val="35000"/>
            </a:spcAft>
          </a:pPr>
          <a:r>
            <a:rPr lang="fr-FR" sz="1900" b="0" kern="1200" dirty="0" smtClean="0"/>
            <a:t>.  Mémoire de travail</a:t>
          </a:r>
        </a:p>
        <a:p>
          <a:pPr lvl="0" algn="l" defTabSz="844550">
            <a:lnSpc>
              <a:spcPct val="90000"/>
            </a:lnSpc>
            <a:spcBef>
              <a:spcPct val="0"/>
            </a:spcBef>
            <a:spcAft>
              <a:spcPct val="35000"/>
            </a:spcAft>
          </a:pPr>
          <a:endParaRPr lang="fr-FR" sz="1900" b="0" kern="1200" dirty="0"/>
        </a:p>
      </dsp:txBody>
      <dsp:txXfrm>
        <a:off x="362904" y="1366115"/>
        <a:ext cx="2895066" cy="2397270"/>
      </dsp:txXfrm>
    </dsp:sp>
    <dsp:sp modelId="{D8B54C3E-226D-4DB5-920C-4964D285C50A}">
      <dsp:nvSpPr>
        <dsp:cNvPr id="0" name=""/>
        <dsp:cNvSpPr/>
      </dsp:nvSpPr>
      <dsp:spPr>
        <a:xfrm>
          <a:off x="3503224" y="1495981"/>
          <a:ext cx="2936982" cy="1994642"/>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u="sng" kern="1200" dirty="0" smtClean="0"/>
            <a:t>CHOISIR</a:t>
          </a:r>
          <a:r>
            <a:rPr lang="fr-FR" sz="1900" b="1" kern="1200" dirty="0" smtClean="0"/>
            <a:t> </a:t>
          </a:r>
          <a:r>
            <a:rPr lang="fr-FR" sz="1900" b="0" kern="1200" dirty="0" smtClean="0"/>
            <a:t>une procédure pertinente dans le contexte numérique</a:t>
          </a:r>
          <a:endParaRPr lang="fr-FR" sz="1900" b="0" kern="1200" dirty="0"/>
        </a:p>
      </dsp:txBody>
      <dsp:txXfrm>
        <a:off x="3600594" y="1593351"/>
        <a:ext cx="2742242" cy="1799902"/>
      </dsp:txXfrm>
    </dsp:sp>
    <dsp:sp modelId="{7F607D1A-D450-40E9-A6C4-C2ED23CA709D}">
      <dsp:nvSpPr>
        <dsp:cNvPr id="0" name=""/>
        <dsp:cNvSpPr/>
      </dsp:nvSpPr>
      <dsp:spPr>
        <a:xfrm>
          <a:off x="6633955" y="1534338"/>
          <a:ext cx="2355008" cy="199464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u="sng" kern="1200" smtClean="0"/>
            <a:t>PRODUIRE</a:t>
          </a:r>
          <a:r>
            <a:rPr lang="fr-FR" sz="1900" b="1" kern="1200" smtClean="0"/>
            <a:t> </a:t>
          </a:r>
          <a:r>
            <a:rPr lang="fr-FR" sz="1900" b="0" kern="1200" smtClean="0"/>
            <a:t>un calcul</a:t>
          </a:r>
          <a:endParaRPr lang="fr-FR" sz="1900" b="0" kern="1200" dirty="0"/>
        </a:p>
      </dsp:txBody>
      <dsp:txXfrm>
        <a:off x="6731325" y="1631708"/>
        <a:ext cx="2160268" cy="17999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45337C-5E9C-4B7C-87B7-1E7324EEAD93}" type="datetimeFigureOut">
              <a:rPr lang="fr-FR"/>
              <a:pPr/>
              <a:t>13/12/2015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6A50F8-043B-4FCE-B374-06B9716BEFF6}" type="slidenum">
              <a:rPr lang="fr-FR"/>
              <a:pPr/>
              <a:t>‹N°›</a:t>
            </a:fld>
            <a:endParaRPr lang="fr-FR"/>
          </a:p>
        </p:txBody>
      </p:sp>
    </p:spTree>
    <p:extLst>
      <p:ext uri="{BB962C8B-B14F-4D97-AF65-F5344CB8AC3E}">
        <p14:creationId xmlns:p14="http://schemas.microsoft.com/office/powerpoint/2010/main" val="309569210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6A50F8-043B-4FCE-B374-06B9716BEFF6}" type="slidenum">
              <a:rPr lang="fr-FR" smtClean="0"/>
              <a:pPr/>
              <a:t>1</a:t>
            </a:fld>
            <a:endParaRPr lang="fr-FR"/>
          </a:p>
        </p:txBody>
      </p:sp>
    </p:spTree>
    <p:extLst>
      <p:ext uri="{BB962C8B-B14F-4D97-AF65-F5344CB8AC3E}">
        <p14:creationId xmlns:p14="http://schemas.microsoft.com/office/powerpoint/2010/main" val="388509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a:buFontTx/>
              <a:buNone/>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11</a:t>
            </a:fld>
            <a:endParaRPr lang="fr-FR">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fr-FR" b="0" dirty="0" smtClean="0"/>
          </a:p>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12</a:t>
            </a:fld>
            <a:endParaRPr lang="fr-FR">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fr-FR" b="0" dirty="0" smtClean="0"/>
          </a:p>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13</a:t>
            </a:fld>
            <a:endParaRPr lang="fr-FR">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Char char="-"/>
              <a:tabLst/>
              <a:defRPr/>
            </a:pPr>
            <a:endParaRPr lang="fr-FR" b="0" dirty="0" smtClean="0"/>
          </a:p>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14</a:t>
            </a:fld>
            <a:endParaRPr lang="fr-FR">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fr-FR" b="0" dirty="0" smtClean="0"/>
          </a:p>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15</a:t>
            </a:fld>
            <a:endParaRPr lang="fr-FR">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fr-FR" b="0" dirty="0" smtClean="0"/>
          </a:p>
          <a:p>
            <a:pPr marL="0" marR="0" indent="0" algn="l" defTabSz="457200" rtl="0" eaLnBrk="0" fontAlgn="base" latinLnBrk="0" hangingPunct="0">
              <a:lnSpc>
                <a:spcPct val="100000"/>
              </a:lnSpc>
              <a:spcBef>
                <a:spcPct val="30000"/>
              </a:spcBef>
              <a:spcAft>
                <a:spcPct val="0"/>
              </a:spcAft>
              <a:buClrTx/>
              <a:buSzTx/>
              <a:buFontTx/>
              <a:buChar char="-"/>
              <a:tabLst/>
              <a:defRPr/>
            </a:pPr>
            <a:endParaRPr lang="fr-FR" b="0" dirty="0" smtClean="0"/>
          </a:p>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16</a:t>
            </a:fld>
            <a:endParaRPr lang="fr-FR">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a:lstStyle/>
          <a:p>
            <a:endParaRPr lang="fr-FR" dirty="0" smtClean="0"/>
          </a:p>
          <a:p>
            <a:pPr>
              <a:buFontTx/>
              <a:buChar char="-"/>
            </a:pPr>
            <a:endParaRPr lang="fr-FR" dirty="0" smtClean="0"/>
          </a:p>
          <a:p>
            <a:pPr>
              <a:spcBef>
                <a:spcPct val="0"/>
              </a:spcBef>
              <a:buFontTx/>
              <a:buChar char="-"/>
            </a:pPr>
            <a:endParaRPr lang="fr-FR" dirty="0" smtClean="0"/>
          </a:p>
          <a:p>
            <a:pPr>
              <a:buFontTx/>
              <a:buChar char="-"/>
            </a:pPr>
            <a:endParaRPr lang="fr-FR" dirty="0" smtClean="0"/>
          </a:p>
        </p:txBody>
      </p:sp>
      <p:sp>
        <p:nvSpPr>
          <p:cNvPr id="50179" name="Espace réservé du numéro de diapositive 3"/>
          <p:cNvSpPr>
            <a:spLocks noGrp="1"/>
          </p:cNvSpPr>
          <p:nvPr>
            <p:ph type="sldNum" sz="quarter" idx="5"/>
          </p:nvPr>
        </p:nvSpPr>
        <p:spPr bwMode="auto">
          <a:noFill/>
          <a:ln>
            <a:miter lim="800000"/>
            <a:headEnd/>
            <a:tailEnd/>
          </a:ln>
        </p:spPr>
        <p:txBody>
          <a:bodyPr/>
          <a:lstStyle/>
          <a:p>
            <a:pPr eaLnBrk="0" hangingPunct="0"/>
            <a:fld id="{6B0A023C-2A47-40D4-8356-761198596DCC}" type="slidenum">
              <a:rPr lang="fr-FR">
                <a:latin typeface="Times New Roman" pitchFamily="18" charset="0"/>
              </a:rPr>
              <a:pPr eaLnBrk="0" hangingPunct="0"/>
              <a:t>17</a:t>
            </a:fld>
            <a:endParaRPr lang="fr-FR">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La récitation des tables ne doit pas faire l’objet d’un travail trop systématique : il favorise la mémorisation d’un bloc (qu’il faudra alors réciter, en entier, pour retrouver un résultat).</a:t>
            </a:r>
          </a:p>
          <a:p>
            <a:r>
              <a:rPr lang="fr-FR" sz="1200" kern="1200" dirty="0" smtClean="0">
                <a:solidFill>
                  <a:schemeClr val="tx1"/>
                </a:solidFill>
                <a:effectLst/>
                <a:latin typeface="+mn-lt"/>
                <a:ea typeface="MS PGothic" pitchFamily="34" charset="-128"/>
                <a:cs typeface="ＭＳ Ｐゴシック" charset="0"/>
              </a:rPr>
              <a:t>Les interrogations doivent être variées, diverses (formes) et fréquentes (quotidiennes – des temps courts).</a:t>
            </a:r>
          </a:p>
          <a:p>
            <a:pPr lvl="0"/>
            <a:r>
              <a:rPr lang="fr-FR" sz="1200" u="sng" kern="1200" dirty="0" smtClean="0">
                <a:solidFill>
                  <a:schemeClr val="tx1"/>
                </a:solidFill>
                <a:effectLst/>
                <a:latin typeface="+mn-lt"/>
                <a:ea typeface="MS PGothic" pitchFamily="34" charset="-128"/>
                <a:cs typeface="ＭＳ Ｐゴシック" charset="0"/>
              </a:rPr>
              <a:t>Une variable des interrogations est essentielle</a:t>
            </a:r>
            <a:r>
              <a:rPr lang="fr-FR" sz="1200" kern="1200" dirty="0" smtClean="0">
                <a:solidFill>
                  <a:schemeClr val="tx1"/>
                </a:solidFill>
                <a:effectLst/>
                <a:latin typeface="+mn-lt"/>
                <a:ea typeface="MS PGothic" pitchFamily="34" charset="-128"/>
                <a:cs typeface="ＭＳ Ｐゴシック" charset="0"/>
              </a:rPr>
              <a:t> : </a:t>
            </a:r>
            <a:r>
              <a:rPr lang="fr-FR" sz="1200" b="1" kern="1200" dirty="0" smtClean="0">
                <a:solidFill>
                  <a:schemeClr val="tx1"/>
                </a:solidFill>
                <a:effectLst/>
                <a:latin typeface="+mn-lt"/>
                <a:ea typeface="MS PGothic" pitchFamily="34" charset="-128"/>
                <a:cs typeface="ＭＳ Ｐゴシック" charset="0"/>
              </a:rPr>
              <a:t>Oral / Ecrit</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On peut faire de l’écrit sans oral, de l’oral sans écrit et de l’écrit en même temps que l’oral (classes à double niveau / différenciation…)</a:t>
            </a:r>
          </a:p>
          <a:p>
            <a:r>
              <a:rPr lang="fr-FR" sz="1200" kern="1200" dirty="0" smtClean="0">
                <a:solidFill>
                  <a:schemeClr val="tx1"/>
                </a:solidFill>
                <a:effectLst/>
                <a:latin typeface="+mn-lt"/>
                <a:ea typeface="MS PGothic" pitchFamily="34" charset="-128"/>
                <a:cs typeface="ＭＳ Ｐゴシック" charset="0"/>
              </a:rPr>
              <a:t>Les mécanismes en jeu, l’organisation en mémoire de travail y sont très différentes : ces deux types d’entraînement sont très complémentaires.</a:t>
            </a:r>
          </a:p>
          <a:p>
            <a:r>
              <a:rPr lang="fr-FR" sz="1200" b="1" kern="1200" dirty="0" smtClean="0">
                <a:solidFill>
                  <a:schemeClr val="tx1"/>
                </a:solidFill>
                <a:effectLst/>
                <a:latin typeface="+mn-lt"/>
                <a:ea typeface="MS PGothic" pitchFamily="34" charset="-128"/>
                <a:cs typeface="ＭＳ Ｐゴシック" charset="0"/>
              </a:rPr>
              <a:t>Ces deux dispositifs sont notamment intéressants dans la gestion des classes à double niveaux.</a:t>
            </a:r>
            <a:endParaRPr lang="fr-FR" sz="1200" kern="1200" dirty="0" smtClean="0">
              <a:solidFill>
                <a:schemeClr val="tx1"/>
              </a:solidFill>
              <a:effectLst/>
              <a:latin typeface="+mn-lt"/>
              <a:ea typeface="MS PGothic" pitchFamily="34" charset="-128"/>
              <a:cs typeface="ＭＳ Ｐゴシック" charset="0"/>
            </a:endParaRP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C38A146-5142-AB42-BF3D-7C9FE9486A7F}" type="slidenum">
              <a:rPr lang="fr-FR" sz="1200">
                <a:latin typeface="Times New Roman" charset="0"/>
              </a:rPr>
              <a:pPr/>
              <a:t>23</a:t>
            </a:fld>
            <a:endParaRPr lang="fr-FR"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dirty="0">
              <a:latin typeface="Calibri" charset="0"/>
            </a:endParaRPr>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2FC6647-ABD6-EA42-9963-7C9A3B7B1347}" type="slidenum">
              <a:rPr lang="fr-FR" sz="1200">
                <a:latin typeface="Times New Roman" charset="0"/>
              </a:rPr>
              <a:pPr/>
              <a:t>24</a:t>
            </a:fld>
            <a:endParaRPr lang="fr-FR"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u="sng" kern="1200" dirty="0" smtClean="0">
                <a:solidFill>
                  <a:schemeClr val="tx1"/>
                </a:solidFill>
                <a:effectLst/>
                <a:latin typeface="+mn-lt"/>
                <a:ea typeface="MS PGothic" pitchFamily="34" charset="-128"/>
                <a:cs typeface="ＭＳ Ｐゴシック" charset="0"/>
              </a:rPr>
              <a:t>Les différentes phases d’une séquence</a:t>
            </a:r>
            <a:r>
              <a:rPr lang="fr-FR" sz="1200" b="1" u="sng" kern="1200" baseline="0" dirty="0" smtClean="0">
                <a:solidFill>
                  <a:schemeClr val="tx1"/>
                </a:solidFill>
                <a:effectLst/>
                <a:latin typeface="+mn-lt"/>
                <a:ea typeface="MS PGothic" pitchFamily="34" charset="-128"/>
                <a:cs typeface="ＭＳ Ｐゴシック" charset="0"/>
              </a:rPr>
              <a:t> sur les</a:t>
            </a:r>
            <a:r>
              <a:rPr lang="fr-FR" sz="1200" b="1" u="sng" kern="1200" dirty="0" smtClean="0">
                <a:solidFill>
                  <a:schemeClr val="tx1"/>
                </a:solidFill>
                <a:effectLst/>
                <a:latin typeface="+mn-lt"/>
                <a:ea typeface="MS PGothic" pitchFamily="34" charset="-128"/>
                <a:cs typeface="ＭＳ Ｐゴシック" charset="0"/>
              </a:rPr>
              <a:t> procédures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kern="1200" dirty="0" smtClean="0">
                <a:solidFill>
                  <a:schemeClr val="tx1"/>
                </a:solidFill>
                <a:effectLst/>
                <a:latin typeface="+mn-lt"/>
                <a:ea typeface="MS PGothic" pitchFamily="34" charset="-128"/>
                <a:cs typeface="ＭＳ Ｐゴシック" charset="0"/>
              </a:rPr>
              <a:t>Recueil des différentes procédures utilisées par les élèves (répertoire). Le passage à l’écrit (calcul en ligne, arbres à calcul, droite graduée) est une étape incontournable de tout début d’apprentissage des procédures (et un support important de l’explicitation de tout élève relatant sa procédure…) </a:t>
            </a: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u="sng" kern="1200" dirty="0" smtClean="0">
                <a:solidFill>
                  <a:schemeClr val="tx1"/>
                </a:solidFill>
                <a:effectLst/>
                <a:latin typeface="+mn-lt"/>
                <a:ea typeface="MS PGothic" pitchFamily="34" charset="-128"/>
                <a:cs typeface="ＭＳ Ｐゴシック" charset="0"/>
              </a:rPr>
              <a:t>Analyse des procédures</a:t>
            </a:r>
            <a:r>
              <a:rPr lang="fr-FR" sz="1200" kern="1200" dirty="0" smtClean="0">
                <a:solidFill>
                  <a:schemeClr val="tx1"/>
                </a:solidFill>
                <a:effectLst/>
                <a:latin typeface="+mn-lt"/>
                <a:ea typeface="MS PGothic" pitchFamily="34" charset="-128"/>
                <a:cs typeface="ＭＳ Ｐゴシック" charset="0"/>
              </a:rPr>
              <a:t> : attention au passage à l’écrit par l’enseignant : être vigilant à l’exactitude de l’écriture mathématique. Si on écrit ce que l’on « parle », on engendre des erreurs d’écritures mathématiques : « 12x50 = 12x5=60x10=600 » </a:t>
            </a: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u="sng" kern="1200" dirty="0" smtClean="0">
                <a:solidFill>
                  <a:schemeClr val="tx1"/>
                </a:solidFill>
                <a:effectLst/>
                <a:latin typeface="+mn-lt"/>
                <a:ea typeface="MS PGothic" pitchFamily="34" charset="-128"/>
                <a:cs typeface="ＭＳ Ｐゴシック" charset="0"/>
              </a:rPr>
              <a:t>Institutionnalisation</a:t>
            </a:r>
            <a:r>
              <a:rPr lang="fr-FR" sz="1200" kern="1200" dirty="0" smtClean="0">
                <a:solidFill>
                  <a:schemeClr val="tx1"/>
                </a:solidFill>
                <a:effectLst/>
                <a:latin typeface="+mn-lt"/>
                <a:ea typeface="MS PGothic" pitchFamily="34" charset="-128"/>
                <a:cs typeface="ＭＳ Ｐゴシック" charset="0"/>
              </a:rPr>
              <a:t> des procédures (Nommer les procédures étudiées et retenues -la dénomination permet une catégorisation, une modélisation essentielle à la structuration et à l’automatisation des procédures-, affichages, cahier mémoire… Il faut faire le choix de ne pas retenir certaines procédures trop lourdes. )</a:t>
            </a: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u="sng" kern="1200" dirty="0" smtClean="0">
                <a:solidFill>
                  <a:schemeClr val="tx1"/>
                </a:solidFill>
                <a:effectLst/>
                <a:latin typeface="+mn-lt"/>
                <a:ea typeface="MS PGothic" pitchFamily="34" charset="-128"/>
                <a:cs typeface="ＭＳ Ｐゴシック" charset="0"/>
              </a:rPr>
              <a:t>Entrainement</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u="sng" kern="1200" dirty="0" smtClean="0">
                <a:solidFill>
                  <a:schemeClr val="tx1"/>
                </a:solidFill>
                <a:effectLst/>
                <a:latin typeface="+mn-lt"/>
                <a:ea typeface="MS PGothic" pitchFamily="34" charset="-128"/>
                <a:cs typeface="ＭＳ Ｐゴシック" charset="0"/>
              </a:rPr>
              <a:t>Automatisation</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u="sng" kern="1200" dirty="0" smtClean="0">
                <a:solidFill>
                  <a:schemeClr val="tx1"/>
                </a:solidFill>
                <a:effectLst/>
                <a:latin typeface="+mn-lt"/>
                <a:ea typeface="MS PGothic" pitchFamily="34" charset="-128"/>
                <a:cs typeface="ＭＳ Ｐゴシック" charset="0"/>
              </a:rPr>
              <a:t>Transfert</a:t>
            </a:r>
            <a:r>
              <a:rPr lang="fr-FR" sz="1200" kern="1200" dirty="0" smtClean="0">
                <a:solidFill>
                  <a:schemeClr val="tx1"/>
                </a:solidFill>
                <a:effectLst/>
                <a:latin typeface="+mn-lt"/>
                <a:ea typeface="MS PGothic" pitchFamily="34" charset="-128"/>
                <a:cs typeface="ＭＳ Ｐゴシック" charset="0"/>
              </a:rPr>
              <a:t> (x50 =&gt; x500…)</a:t>
            </a:r>
          </a:p>
          <a:p>
            <a:endParaRPr lang="fr-FR" dirty="0"/>
          </a:p>
        </p:txBody>
      </p:sp>
      <p:sp>
        <p:nvSpPr>
          <p:cNvPr id="4" name="Espace réservé du numéro de diapositive 3"/>
          <p:cNvSpPr>
            <a:spLocks noGrp="1"/>
          </p:cNvSpPr>
          <p:nvPr>
            <p:ph type="sldNum" sz="quarter" idx="10"/>
          </p:nvPr>
        </p:nvSpPr>
        <p:spPr/>
        <p:txBody>
          <a:bodyPr/>
          <a:lstStyle/>
          <a:p>
            <a:fld id="{C46A50F8-043B-4FCE-B374-06B9716BEFF6}" type="slidenum">
              <a:rPr lang="fr-FR" smtClean="0"/>
              <a:pPr/>
              <a:t>26</a:t>
            </a:fld>
            <a:endParaRPr lang="fr-FR"/>
          </a:p>
        </p:txBody>
      </p:sp>
    </p:spTree>
    <p:extLst>
      <p:ext uri="{BB962C8B-B14F-4D97-AF65-F5344CB8AC3E}">
        <p14:creationId xmlns:p14="http://schemas.microsoft.com/office/powerpoint/2010/main" val="6408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6A50F8-043B-4FCE-B374-06B9716BEFF6}" type="slidenum">
              <a:rPr lang="fr-FR" smtClean="0"/>
              <a:pPr/>
              <a:t>2</a:t>
            </a:fld>
            <a:endParaRPr lang="fr-FR"/>
          </a:p>
        </p:txBody>
      </p:sp>
    </p:spTree>
    <p:extLst>
      <p:ext uri="{BB962C8B-B14F-4D97-AF65-F5344CB8AC3E}">
        <p14:creationId xmlns:p14="http://schemas.microsoft.com/office/powerpoint/2010/main" val="377191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r>
              <a:rPr lang="fr-FR" sz="1200" b="1" kern="1200" dirty="0" smtClean="0">
                <a:solidFill>
                  <a:schemeClr val="tx1"/>
                </a:solidFill>
                <a:effectLst/>
                <a:latin typeface="+mn-lt"/>
                <a:ea typeface="MS PGothic" pitchFamily="34" charset="-128"/>
                <a:cs typeface="ＭＳ Ｐゴシック" charset="0"/>
              </a:rPr>
              <a:t>L’interrogation sur les tables (réponses rapides) et l’interrogation sur les procédures ne résument pas le calcul mental à l’école ; des séances d’enseignement sont à concevoir.</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 </a:t>
            </a:r>
          </a:p>
          <a:p>
            <a:r>
              <a:rPr lang="fr-FR" sz="1200" kern="1200" dirty="0" smtClean="0">
                <a:solidFill>
                  <a:schemeClr val="tx1"/>
                </a:solidFill>
                <a:effectLst/>
                <a:latin typeface="+mn-lt"/>
                <a:ea typeface="MS PGothic" pitchFamily="34" charset="-128"/>
                <a:cs typeface="ＭＳ Ｐゴシック" charset="0"/>
              </a:rPr>
              <a:t>Une séquence comprend des séances d’apprentissage de procédures et de faits numériques.</a:t>
            </a:r>
          </a:p>
          <a:p>
            <a:r>
              <a:rPr lang="fr-FR" sz="1200" kern="1200" dirty="0" smtClean="0">
                <a:solidFill>
                  <a:schemeClr val="tx1"/>
                </a:solidFill>
                <a:effectLst/>
                <a:latin typeface="+mn-lt"/>
                <a:ea typeface="MS PGothic" pitchFamily="34" charset="-128"/>
                <a:cs typeface="ＭＳ Ｐゴシック" charset="0"/>
              </a:rPr>
              <a:t>Taille du cercle = durée de la séance</a:t>
            </a:r>
          </a:p>
          <a:p>
            <a:r>
              <a:rPr lang="fr-FR" sz="1200" kern="1200" dirty="0" smtClean="0">
                <a:solidFill>
                  <a:schemeClr val="tx1"/>
                </a:solidFill>
                <a:effectLst/>
                <a:latin typeface="+mn-lt"/>
                <a:ea typeface="MS PGothic" pitchFamily="34" charset="-128"/>
                <a:cs typeface="ＭＳ Ｐゴシック" charset="0"/>
              </a:rPr>
              <a:t>Dans une séance de découverte de procédure, on peut glisser quelques rappels de faits numériques.</a:t>
            </a:r>
          </a:p>
          <a:p>
            <a:r>
              <a:rPr lang="fr-FR" sz="1200" kern="1200" dirty="0" smtClean="0">
                <a:solidFill>
                  <a:schemeClr val="tx1"/>
                </a:solidFill>
                <a:effectLst/>
                <a:latin typeface="+mn-lt"/>
                <a:ea typeface="MS PGothic" pitchFamily="34" charset="-128"/>
                <a:cs typeface="ＭＳ Ｐゴシック" charset="0"/>
              </a:rPr>
              <a:t>Les faits numériques et les procédures s’enseignent, s’entraînent, s’automatisent.</a:t>
            </a:r>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27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r>
              <a:rPr lang="fr-FR" sz="1050" b="1" kern="1200" dirty="0" smtClean="0">
                <a:solidFill>
                  <a:schemeClr val="tx1"/>
                </a:solidFill>
                <a:effectLst/>
                <a:latin typeface="+mn-lt"/>
                <a:ea typeface="MS PGothic" pitchFamily="34" charset="-128"/>
                <a:cs typeface="ＭＳ Ｐゴシック" charset="0"/>
              </a:rPr>
              <a:t>Jeu du furet : de 7 en 7</a:t>
            </a:r>
            <a:endParaRPr lang="fr-FR" sz="900" kern="1200" dirty="0" smtClean="0">
              <a:solidFill>
                <a:schemeClr val="tx1"/>
              </a:solidFill>
              <a:effectLst/>
              <a:latin typeface="+mn-lt"/>
              <a:ea typeface="MS PGothic" pitchFamily="34" charset="-128"/>
              <a:cs typeface="ＭＳ Ｐゴシック" charset="0"/>
            </a:endParaRPr>
          </a:p>
          <a:p>
            <a:pPr lvl="0"/>
            <a:r>
              <a:rPr lang="fr-FR" sz="1050" kern="1200" dirty="0" smtClean="0">
                <a:solidFill>
                  <a:schemeClr val="tx1"/>
                </a:solidFill>
                <a:effectLst/>
                <a:latin typeface="+mn-lt"/>
                <a:ea typeface="MS PGothic" pitchFamily="34" charset="-128"/>
                <a:cs typeface="ＭＳ Ｐゴシック" charset="0"/>
              </a:rPr>
              <a:t>Question : </a:t>
            </a:r>
            <a:r>
              <a:rPr lang="fr-FR" sz="1050" i="1" kern="1200" dirty="0" smtClean="0">
                <a:solidFill>
                  <a:schemeClr val="tx1"/>
                </a:solidFill>
                <a:effectLst/>
                <a:latin typeface="+mn-lt"/>
                <a:ea typeface="MS PGothic" pitchFamily="34" charset="-128"/>
                <a:cs typeface="ＭＳ Ｐゴシック" charset="0"/>
              </a:rPr>
              <a:t>« comment avez-vous fait pour calculer les résultats ? »</a:t>
            </a:r>
            <a:endParaRPr lang="fr-FR" sz="900" kern="1200" dirty="0" smtClean="0">
              <a:solidFill>
                <a:schemeClr val="tx1"/>
              </a:solidFill>
              <a:effectLst/>
              <a:latin typeface="+mn-lt"/>
              <a:ea typeface="MS PGothic" pitchFamily="34" charset="-128"/>
              <a:cs typeface="ＭＳ Ｐゴシック" charset="0"/>
            </a:endParaRPr>
          </a:p>
          <a:p>
            <a:pPr lvl="1"/>
            <a:r>
              <a:rPr lang="fr-FR" sz="1050" kern="1200" dirty="0" smtClean="0">
                <a:solidFill>
                  <a:schemeClr val="tx1"/>
                </a:solidFill>
                <a:effectLst/>
                <a:latin typeface="+mn-lt"/>
                <a:ea typeface="MS PGothic" pitchFamily="34" charset="-128"/>
                <a:cs typeface="+mn-cs"/>
              </a:rPr>
              <a:t>Jusqu’à 77 (environ) faits numériques</a:t>
            </a:r>
            <a:endParaRPr lang="fr-FR" sz="900" kern="1200" dirty="0" smtClean="0">
              <a:solidFill>
                <a:schemeClr val="tx1"/>
              </a:solidFill>
              <a:effectLst/>
              <a:latin typeface="+mn-lt"/>
              <a:ea typeface="MS PGothic" pitchFamily="34" charset="-128"/>
              <a:cs typeface="+mn-cs"/>
            </a:endParaRPr>
          </a:p>
          <a:p>
            <a:pPr lvl="1"/>
            <a:r>
              <a:rPr lang="fr-FR" sz="1050" kern="1200" dirty="0" smtClean="0">
                <a:solidFill>
                  <a:schemeClr val="tx1"/>
                </a:solidFill>
                <a:effectLst/>
                <a:latin typeface="+mn-lt"/>
                <a:ea typeface="MS PGothic" pitchFamily="34" charset="-128"/>
                <a:cs typeface="+mn-cs"/>
              </a:rPr>
              <a:t>Ensuite on passe de faits numériques à des procédures</a:t>
            </a:r>
            <a:endParaRPr lang="fr-FR" sz="900" kern="1200" dirty="0" smtClean="0">
              <a:solidFill>
                <a:schemeClr val="tx1"/>
              </a:solidFill>
              <a:effectLst/>
              <a:latin typeface="+mn-lt"/>
              <a:ea typeface="MS PGothic" pitchFamily="34" charset="-128"/>
              <a:cs typeface="+mn-cs"/>
            </a:endParaRPr>
          </a:p>
          <a:p>
            <a:pPr lvl="1"/>
            <a:r>
              <a:rPr lang="fr-FR" sz="1050" kern="1200" dirty="0" smtClean="0">
                <a:solidFill>
                  <a:schemeClr val="tx1"/>
                </a:solidFill>
                <a:effectLst/>
                <a:latin typeface="+mn-lt"/>
                <a:ea typeface="MS PGothic" pitchFamily="34" charset="-128"/>
                <a:cs typeface="+mn-cs"/>
              </a:rPr>
              <a:t>A quel multiple de 7 correspond 196 ?</a:t>
            </a:r>
            <a:endParaRPr lang="fr-FR" sz="900" kern="1200" dirty="0" smtClean="0">
              <a:solidFill>
                <a:schemeClr val="tx1"/>
              </a:solidFill>
              <a:effectLst/>
              <a:latin typeface="+mn-lt"/>
              <a:ea typeface="MS PGothic" pitchFamily="34" charset="-128"/>
              <a:cs typeface="+mn-cs"/>
            </a:endParaRPr>
          </a:p>
          <a:p>
            <a:pPr lvl="0"/>
            <a:r>
              <a:rPr lang="fr-FR" sz="1050" i="1" kern="1200" dirty="0" smtClean="0">
                <a:solidFill>
                  <a:schemeClr val="tx1"/>
                </a:solidFill>
                <a:effectLst/>
                <a:latin typeface="+mn-lt"/>
                <a:ea typeface="MS PGothic" pitchFamily="34" charset="-128"/>
                <a:cs typeface="ＭＳ Ｐゴシック" charset="0"/>
              </a:rPr>
              <a:t>Les limites pédagogiques de ce dispositif en classe :</a:t>
            </a:r>
            <a:endParaRPr lang="fr-FR" sz="900" kern="1200" dirty="0" smtClean="0">
              <a:solidFill>
                <a:schemeClr val="tx1"/>
              </a:solidFill>
              <a:effectLst/>
              <a:latin typeface="+mn-lt"/>
              <a:ea typeface="MS PGothic" pitchFamily="34" charset="-128"/>
              <a:cs typeface="ＭＳ Ｐゴシック" charset="0"/>
            </a:endParaRPr>
          </a:p>
          <a:p>
            <a:pPr lvl="1"/>
            <a:r>
              <a:rPr lang="fr-FR" sz="1050" kern="1200" dirty="0" smtClean="0">
                <a:solidFill>
                  <a:schemeClr val="tx1"/>
                </a:solidFill>
                <a:effectLst/>
                <a:latin typeface="+mn-lt"/>
                <a:ea typeface="MS PGothic" pitchFamily="34" charset="-128"/>
                <a:cs typeface="+mn-cs"/>
              </a:rPr>
              <a:t>Eliminer les perdants</a:t>
            </a:r>
            <a:endParaRPr lang="fr-FR" sz="900" kern="1200" dirty="0" smtClean="0">
              <a:solidFill>
                <a:schemeClr val="tx1"/>
              </a:solidFill>
              <a:effectLst/>
              <a:latin typeface="+mn-lt"/>
              <a:ea typeface="MS PGothic" pitchFamily="34" charset="-128"/>
              <a:cs typeface="+mn-cs"/>
            </a:endParaRPr>
          </a:p>
          <a:p>
            <a:pPr lvl="1"/>
            <a:r>
              <a:rPr lang="fr-FR" sz="1050" kern="1200" dirty="0" smtClean="0">
                <a:solidFill>
                  <a:schemeClr val="tx1"/>
                </a:solidFill>
                <a:effectLst/>
                <a:latin typeface="+mn-lt"/>
                <a:ea typeface="MS PGothic" pitchFamily="34" charset="-128"/>
                <a:cs typeface="+mn-cs"/>
              </a:rPr>
              <a:t>Se retrouver avec peu d’élèves qui participent à la fin (problème du temps de réflexion par élève par rapport au temps d’activité)</a:t>
            </a:r>
            <a:endParaRPr lang="fr-FR" sz="900" kern="1200" dirty="0" smtClean="0">
              <a:solidFill>
                <a:schemeClr val="tx1"/>
              </a:solidFill>
              <a:effectLst/>
              <a:latin typeface="+mn-lt"/>
              <a:ea typeface="MS PGothic" pitchFamily="34" charset="-128"/>
              <a:cs typeface="+mn-cs"/>
            </a:endParaRPr>
          </a:p>
          <a:p>
            <a:r>
              <a:rPr lang="fr-FR" sz="1050" kern="1200" dirty="0" smtClean="0">
                <a:solidFill>
                  <a:schemeClr val="tx1"/>
                </a:solidFill>
                <a:effectLst/>
                <a:latin typeface="+mn-lt"/>
                <a:ea typeface="MS PGothic" pitchFamily="34" charset="-128"/>
                <a:cs typeface="ＭＳ Ｐゴシック" charset="0"/>
                <a:sym typeface="Wingdings"/>
              </a:rPr>
              <a:t></a:t>
            </a:r>
            <a:r>
              <a:rPr lang="fr-FR" sz="1050" kern="1200" dirty="0" smtClean="0">
                <a:solidFill>
                  <a:schemeClr val="tx1"/>
                </a:solidFill>
                <a:effectLst/>
                <a:latin typeface="+mn-lt"/>
                <a:ea typeface="MS PGothic" pitchFamily="34" charset="-128"/>
                <a:cs typeface="ＭＳ Ｐゴシック" charset="0"/>
              </a:rPr>
              <a:t>Quels aménagements peut-on apporter ?</a:t>
            </a:r>
            <a:endParaRPr lang="fr-FR" sz="900" kern="1200" dirty="0" smtClean="0">
              <a:solidFill>
                <a:schemeClr val="tx1"/>
              </a:solidFill>
              <a:effectLst/>
              <a:latin typeface="+mn-lt"/>
              <a:ea typeface="MS PGothic" pitchFamily="34" charset="-128"/>
              <a:cs typeface="ＭＳ Ｐゴシック" charset="0"/>
            </a:endParaRPr>
          </a:p>
          <a:p>
            <a:pPr lvl="1"/>
            <a:r>
              <a:rPr lang="fr-FR" sz="1050" kern="1200" dirty="0" smtClean="0">
                <a:solidFill>
                  <a:schemeClr val="tx1"/>
                </a:solidFill>
                <a:effectLst/>
                <a:latin typeface="+mn-lt"/>
                <a:ea typeface="MS PGothic" pitchFamily="34" charset="-128"/>
                <a:cs typeface="+mn-cs"/>
              </a:rPr>
              <a:t>Repartir du début à partir de l’élève qui n’a pas donné la réponse (entrainement)</a:t>
            </a:r>
            <a:endParaRPr lang="fr-FR" sz="900" kern="1200" dirty="0" smtClean="0">
              <a:solidFill>
                <a:schemeClr val="tx1"/>
              </a:solidFill>
              <a:effectLst/>
              <a:latin typeface="+mn-lt"/>
              <a:ea typeface="MS PGothic" pitchFamily="34" charset="-128"/>
              <a:cs typeface="+mn-cs"/>
            </a:endParaRPr>
          </a:p>
          <a:p>
            <a:pPr lvl="1"/>
            <a:r>
              <a:rPr lang="fr-FR" sz="1050" kern="1200" dirty="0" smtClean="0">
                <a:solidFill>
                  <a:schemeClr val="tx1"/>
                </a:solidFill>
                <a:effectLst/>
                <a:latin typeface="+mn-lt"/>
                <a:ea typeface="MS PGothic" pitchFamily="34" charset="-128"/>
                <a:cs typeface="+mn-cs"/>
              </a:rPr>
              <a:t>Repartir à N-5 par rapport à l’erreur.</a:t>
            </a:r>
            <a:endParaRPr lang="fr-FR" sz="900" kern="1200" dirty="0" smtClean="0">
              <a:solidFill>
                <a:schemeClr val="tx1"/>
              </a:solidFill>
              <a:effectLst/>
              <a:latin typeface="+mn-lt"/>
              <a:ea typeface="MS PGothic" pitchFamily="34" charset="-128"/>
              <a:cs typeface="+mn-cs"/>
            </a:endParaRPr>
          </a:p>
          <a:p>
            <a:pPr lvl="1"/>
            <a:r>
              <a:rPr lang="fr-FR" sz="1050" kern="1200" dirty="0" smtClean="0">
                <a:solidFill>
                  <a:schemeClr val="tx1"/>
                </a:solidFill>
                <a:effectLst/>
                <a:latin typeface="+mn-lt"/>
                <a:ea typeface="MS PGothic" pitchFamily="34" charset="-128"/>
                <a:cs typeface="+mn-cs"/>
              </a:rPr>
              <a:t>Le présenter comme un défi pour toute la classe</a:t>
            </a:r>
            <a:endParaRPr lang="fr-FR" sz="900" kern="1200" dirty="0" smtClean="0">
              <a:solidFill>
                <a:schemeClr val="tx1"/>
              </a:solidFill>
              <a:effectLst/>
              <a:latin typeface="+mn-lt"/>
              <a:ea typeface="MS PGothic" pitchFamily="34" charset="-128"/>
              <a:cs typeface="+mn-cs"/>
            </a:endParaRPr>
          </a:p>
          <a:p>
            <a:r>
              <a:rPr lang="fr-FR" sz="1050" kern="1200" dirty="0" smtClean="0">
                <a:solidFill>
                  <a:schemeClr val="tx1"/>
                </a:solidFill>
                <a:effectLst/>
                <a:latin typeface="+mn-lt"/>
                <a:ea typeface="MS PGothic" pitchFamily="34" charset="-128"/>
                <a:cs typeface="ＭＳ Ｐゴシック" charset="0"/>
              </a:rPr>
              <a:t> </a:t>
            </a:r>
            <a:endParaRPr lang="fr-FR" sz="900" kern="1200" dirty="0" smtClean="0">
              <a:solidFill>
                <a:schemeClr val="tx1"/>
              </a:solidFill>
              <a:effectLst/>
              <a:latin typeface="+mn-lt"/>
              <a:ea typeface="MS PGothic" pitchFamily="34" charset="-128"/>
              <a:cs typeface="ＭＳ Ｐゴシック" charset="0"/>
            </a:endParaRPr>
          </a:p>
          <a:p>
            <a:r>
              <a:rPr lang="fr-FR" sz="1050" b="1" kern="1200" dirty="0" smtClean="0">
                <a:solidFill>
                  <a:schemeClr val="tx1"/>
                </a:solidFill>
                <a:effectLst/>
                <a:latin typeface="+mn-lt"/>
                <a:ea typeface="MS PGothic" pitchFamily="34" charset="-128"/>
                <a:cs typeface="ＭＳ Ｐゴシック" charset="0"/>
              </a:rPr>
              <a:t>45 + 17 : </a:t>
            </a:r>
            <a:endParaRPr lang="fr-FR" sz="900" kern="1200" dirty="0" smtClean="0">
              <a:solidFill>
                <a:schemeClr val="tx1"/>
              </a:solidFill>
              <a:effectLst/>
              <a:latin typeface="+mn-lt"/>
              <a:ea typeface="MS PGothic" pitchFamily="34" charset="-128"/>
              <a:cs typeface="ＭＳ Ｐゴシック" charset="0"/>
            </a:endParaRPr>
          </a:p>
          <a:p>
            <a:pPr lvl="0"/>
            <a:r>
              <a:rPr lang="fr-FR" sz="1050" kern="1200" dirty="0" smtClean="0">
                <a:solidFill>
                  <a:schemeClr val="tx1"/>
                </a:solidFill>
                <a:effectLst/>
                <a:latin typeface="+mn-lt"/>
                <a:ea typeface="MS PGothic" pitchFamily="34" charset="-128"/>
                <a:cs typeface="ＭＳ Ｐゴシック" charset="0"/>
              </a:rPr>
              <a:t>Inventaire des différentes procédures.</a:t>
            </a:r>
          </a:p>
          <a:p>
            <a:pPr lvl="0"/>
            <a:r>
              <a:rPr lang="fr-FR" sz="1050" kern="1200" dirty="0" smtClean="0">
                <a:solidFill>
                  <a:schemeClr val="tx1"/>
                </a:solidFill>
                <a:effectLst/>
                <a:latin typeface="+mn-lt"/>
                <a:ea typeface="MS PGothic" pitchFamily="34" charset="-128"/>
                <a:cs typeface="ＭＳ Ｐゴシック" charset="0"/>
              </a:rPr>
              <a:t>Si je pose l’opération « dans ma tête », la comptabilité des faits à mémoriser – avec des indications spatiales très structurées – montre que cela devient un obstacle majeur pour les élèves (retenue, traitement de nombres à trois chiffres en particulier). </a:t>
            </a:r>
            <a:endParaRPr lang="fr-FR" sz="900" kern="1200" dirty="0" smtClean="0">
              <a:solidFill>
                <a:schemeClr val="tx1"/>
              </a:solidFill>
              <a:effectLst/>
              <a:latin typeface="+mn-lt"/>
              <a:ea typeface="MS PGothic" pitchFamily="34" charset="-128"/>
              <a:cs typeface="ＭＳ Ｐゴシック" charset="0"/>
            </a:endParaRPr>
          </a:p>
          <a:p>
            <a:r>
              <a:rPr lang="fr-FR" sz="1050" kern="1200" dirty="0" smtClean="0">
                <a:solidFill>
                  <a:schemeClr val="tx1"/>
                </a:solidFill>
                <a:effectLst/>
                <a:latin typeface="+mn-lt"/>
                <a:ea typeface="MS PGothic" pitchFamily="34" charset="-128"/>
                <a:cs typeface="ＭＳ Ｐゴシック" charset="0"/>
              </a:rPr>
              <a:t>On peut recommander </a:t>
            </a:r>
            <a:r>
              <a:rPr lang="fr-FR" sz="1050" b="1" kern="1200" dirty="0" smtClean="0">
                <a:solidFill>
                  <a:schemeClr val="tx1"/>
                </a:solidFill>
                <a:effectLst/>
                <a:latin typeface="+mn-lt"/>
                <a:ea typeface="MS PGothic" pitchFamily="34" charset="-128"/>
                <a:cs typeface="ＭＳ Ｐゴシック" charset="0"/>
              </a:rPr>
              <a:t>de « déconstruire » ce recours</a:t>
            </a:r>
            <a:r>
              <a:rPr lang="fr-FR" sz="1050" kern="1200" dirty="0" smtClean="0">
                <a:solidFill>
                  <a:schemeClr val="tx1"/>
                </a:solidFill>
                <a:effectLst/>
                <a:latin typeface="+mn-lt"/>
                <a:ea typeface="MS PGothic" pitchFamily="34" charset="-128"/>
                <a:cs typeface="ＭＳ Ｐゴシック" charset="0"/>
              </a:rPr>
              <a:t> (« j’ai posé l’opération dans ma tête ») très fréquemment reconnu par des élèves… peut-être </a:t>
            </a:r>
            <a:r>
              <a:rPr lang="fr-FR" sz="1050" b="1" kern="1200" dirty="0" smtClean="0">
                <a:solidFill>
                  <a:schemeClr val="tx1"/>
                </a:solidFill>
                <a:effectLst/>
                <a:latin typeface="+mn-lt"/>
                <a:ea typeface="MS PGothic" pitchFamily="34" charset="-128"/>
                <a:cs typeface="ＭＳ Ｐゴシック" charset="0"/>
              </a:rPr>
              <a:t>à défaut d’autres modèles</a:t>
            </a:r>
            <a:r>
              <a:rPr lang="fr-FR" sz="1050" kern="1200" dirty="0" smtClean="0">
                <a:solidFill>
                  <a:schemeClr val="tx1"/>
                </a:solidFill>
                <a:effectLst/>
                <a:latin typeface="+mn-lt"/>
                <a:ea typeface="MS PGothic" pitchFamily="34" charset="-128"/>
                <a:cs typeface="ＭＳ Ｐゴシック" charset="0"/>
              </a:rPr>
              <a:t>.</a:t>
            </a:r>
            <a:endParaRPr lang="fr-FR" sz="900" kern="1200" dirty="0" smtClean="0">
              <a:solidFill>
                <a:schemeClr val="tx1"/>
              </a:solidFill>
              <a:effectLst/>
              <a:latin typeface="+mn-lt"/>
              <a:ea typeface="MS PGothic" pitchFamily="34" charset="-128"/>
              <a:cs typeface="ＭＳ Ｐゴシック" charset="0"/>
            </a:endParaRPr>
          </a:p>
          <a:p>
            <a:r>
              <a:rPr lang="fr-FR" sz="1050" kern="1200" dirty="0" smtClean="0">
                <a:solidFill>
                  <a:schemeClr val="tx1"/>
                </a:solidFill>
                <a:effectLst/>
                <a:latin typeface="+mn-lt"/>
                <a:ea typeface="MS PGothic" pitchFamily="34" charset="-128"/>
                <a:cs typeface="ＭＳ Ｐゴシック" charset="0"/>
              </a:rPr>
              <a:t> </a:t>
            </a:r>
            <a:endParaRPr lang="fr-FR" sz="900" kern="1200" dirty="0" smtClean="0">
              <a:solidFill>
                <a:schemeClr val="tx1"/>
              </a:solidFill>
              <a:effectLst/>
              <a:latin typeface="+mn-lt"/>
              <a:ea typeface="MS PGothic" pitchFamily="34" charset="-128"/>
              <a:cs typeface="ＭＳ Ｐゴシック" charset="0"/>
            </a:endParaRPr>
          </a:p>
          <a:p>
            <a:r>
              <a:rPr lang="fr-FR" sz="1050" b="1" kern="1200" dirty="0" smtClean="0">
                <a:solidFill>
                  <a:schemeClr val="tx1"/>
                </a:solidFill>
                <a:effectLst/>
                <a:latin typeface="+mn-lt"/>
                <a:ea typeface="MS PGothic" pitchFamily="34" charset="-128"/>
                <a:cs typeface="ＭＳ Ｐゴシック" charset="0"/>
              </a:rPr>
              <a:t>12 x 50 </a:t>
            </a:r>
            <a:r>
              <a:rPr lang="fr-FR" sz="1050" kern="1200" dirty="0" smtClean="0">
                <a:solidFill>
                  <a:schemeClr val="tx1"/>
                </a:solidFill>
                <a:effectLst/>
                <a:latin typeface="+mn-lt"/>
                <a:ea typeface="MS PGothic" pitchFamily="34" charset="-128"/>
                <a:cs typeface="ＭＳ Ｐゴシック" charset="0"/>
              </a:rPr>
              <a:t>: Est-ce un fait numérique ou une procédure ?</a:t>
            </a:r>
            <a:endParaRPr lang="fr-FR" sz="900" kern="1200" dirty="0" smtClean="0">
              <a:solidFill>
                <a:schemeClr val="tx1"/>
              </a:solidFill>
              <a:effectLst/>
              <a:latin typeface="+mn-lt"/>
              <a:ea typeface="MS PGothic" pitchFamily="34" charset="-128"/>
              <a:cs typeface="ＭＳ Ｐゴシック" charset="0"/>
            </a:endParaRPr>
          </a:p>
          <a:p>
            <a:r>
              <a:rPr lang="fr-FR" sz="1000" b="0" kern="1200" dirty="0" smtClean="0">
                <a:solidFill>
                  <a:schemeClr val="tx1"/>
                </a:solidFill>
                <a:effectLst/>
                <a:latin typeface="+mn-lt"/>
                <a:ea typeface="MS PGothic" pitchFamily="34" charset="-128"/>
                <a:cs typeface="ＭＳ Ｐゴシック" charset="0"/>
              </a:rPr>
              <a:t>Objectif de cette proposition : analyser les différentes procédures pour effectuer 12 x 50 afin de voir quelles sont les différentes connaissances qui entrent en jeu dans chacune des procédures.</a:t>
            </a:r>
            <a:endParaRPr lang="fr-FR" sz="800" b="0" kern="1200" dirty="0" smtClean="0">
              <a:solidFill>
                <a:schemeClr val="tx1"/>
              </a:solidFill>
              <a:effectLst/>
              <a:latin typeface="+mn-lt"/>
              <a:ea typeface="MS PGothic" pitchFamily="34" charset="-128"/>
              <a:cs typeface="ＭＳ Ｐゴシック" charset="0"/>
            </a:endParaRPr>
          </a:p>
          <a:p>
            <a:pPr marL="171450" indent="-171450">
              <a:buFont typeface="Wingdings"/>
              <a:buChar char="à"/>
            </a:pPr>
            <a:r>
              <a:rPr lang="fr-FR" sz="1050" kern="1200" dirty="0" smtClean="0">
                <a:solidFill>
                  <a:schemeClr val="tx1"/>
                </a:solidFill>
                <a:effectLst/>
                <a:latin typeface="+mn-lt"/>
                <a:ea typeface="MS PGothic" pitchFamily="34" charset="-128"/>
                <a:cs typeface="ＭＳ Ｐゴシック" charset="0"/>
              </a:rPr>
              <a:t>Lister les différentes procédures proposées.</a:t>
            </a:r>
          </a:p>
          <a:p>
            <a:pPr marL="171450" indent="-171450">
              <a:buFont typeface="Wingdings"/>
              <a:buChar char="à"/>
            </a:pPr>
            <a:r>
              <a:rPr lang="fr-FR" sz="1050" kern="1200" dirty="0" smtClean="0">
                <a:solidFill>
                  <a:schemeClr val="tx1"/>
                </a:solidFill>
                <a:effectLst/>
                <a:latin typeface="+mn-lt"/>
                <a:ea typeface="MS PGothic" pitchFamily="34" charset="-128"/>
                <a:cs typeface="ＭＳ Ｐゴシック" charset="0"/>
              </a:rPr>
              <a:t>Demander « Quelles sont les connaissances nécessaires (faits numériques, propriétés des opérations, connaissances des nombres) pour utiliser chaque procédure ? » </a:t>
            </a:r>
            <a:endParaRPr lang="fr-FR" sz="900" kern="1200" dirty="0" smtClean="0">
              <a:solidFill>
                <a:schemeClr val="tx1"/>
              </a:solidFill>
              <a:effectLst/>
              <a:latin typeface="+mn-lt"/>
              <a:ea typeface="MS PGothic" pitchFamily="34" charset="-128"/>
              <a:cs typeface="ＭＳ Ｐゴシック" charset="0"/>
            </a:endParaRPr>
          </a:p>
          <a:p>
            <a:endParaRPr lang="fr-FR" dirty="0" smtClean="0"/>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r>
              <a:rPr lang="fr-FR" sz="1200" b="1" kern="1200" dirty="0" smtClean="0">
                <a:solidFill>
                  <a:schemeClr val="tx1"/>
                </a:solidFill>
                <a:effectLst/>
                <a:latin typeface="+mn-lt"/>
                <a:ea typeface="MS PGothic" pitchFamily="34" charset="-128"/>
                <a:cs typeface="ＭＳ Ｐゴシック" charset="0"/>
              </a:rPr>
              <a:t>Procédure « a » : 12 x 5 x 10</a:t>
            </a:r>
            <a:endParaRPr lang="fr-FR" sz="1200" kern="1200" dirty="0" smtClean="0">
              <a:solidFill>
                <a:schemeClr val="tx1"/>
              </a:solidFill>
              <a:effectLst/>
              <a:latin typeface="+mn-lt"/>
              <a:ea typeface="MS PGothic" pitchFamily="34" charset="-128"/>
              <a:cs typeface="ＭＳ Ｐゴシック" charset="0"/>
            </a:endParaRPr>
          </a:p>
          <a:p>
            <a:r>
              <a:rPr lang="fr-FR" sz="1200" u="sng" kern="1200" dirty="0" smtClean="0">
                <a:solidFill>
                  <a:schemeClr val="tx1"/>
                </a:solidFill>
                <a:effectLst/>
                <a:latin typeface="+mn-lt"/>
                <a:ea typeface="MS PGothic" pitchFamily="34" charset="-128"/>
                <a:cs typeface="ＭＳ Ｐゴシック" charset="0"/>
              </a:rPr>
              <a:t>Faits numériques à connaitre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table de x5,</a:t>
            </a:r>
            <a:r>
              <a:rPr lang="fr-FR" sz="1200" i="1" kern="1200" dirty="0" smtClean="0">
                <a:solidFill>
                  <a:schemeClr val="tx1"/>
                </a:solidFill>
                <a:effectLst/>
                <a:latin typeface="+mn-lt"/>
                <a:ea typeface="MS PGothic" pitchFamily="34" charset="-128"/>
                <a:cs typeface="ＭＳ Ｐゴシック" charset="0"/>
              </a:rPr>
              <a:t> x2 </a:t>
            </a:r>
            <a:r>
              <a:rPr lang="fr-FR" sz="1200" kern="1200" dirty="0" smtClean="0">
                <a:solidFill>
                  <a:schemeClr val="tx1"/>
                </a:solidFill>
                <a:effectLst/>
                <a:latin typeface="+mn-lt"/>
                <a:ea typeface="MS PGothic" pitchFamily="34" charset="-128"/>
                <a:cs typeface="ＭＳ Ｐゴシック" charset="0"/>
              </a:rPr>
              <a:t>et x10</a:t>
            </a:r>
          </a:p>
          <a:p>
            <a:r>
              <a:rPr lang="fr-FR" sz="1200" i="1" kern="1200" dirty="0" smtClean="0">
                <a:solidFill>
                  <a:schemeClr val="tx1"/>
                </a:solidFill>
                <a:effectLst/>
                <a:latin typeface="+mn-lt"/>
                <a:ea typeface="MS PGothic" pitchFamily="34" charset="-128"/>
                <a:cs typeface="ＭＳ Ｐゴシック" charset="0"/>
              </a:rPr>
              <a:t>12=10+2</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 savoir additionner des dizaines</a:t>
            </a:r>
          </a:p>
          <a:p>
            <a:r>
              <a:rPr lang="fr-FR" sz="1200" u="sng" kern="1200" dirty="0" smtClean="0">
                <a:solidFill>
                  <a:schemeClr val="tx1"/>
                </a:solidFill>
                <a:effectLst/>
                <a:latin typeface="+mn-lt"/>
                <a:ea typeface="MS PGothic" pitchFamily="34" charset="-128"/>
                <a:cs typeface="ＭＳ Ｐゴシック" charset="0"/>
              </a:rPr>
              <a:t>Propriétés à connaitre :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Associativité : (12x5)x10 = 12x(5x10)</a:t>
            </a:r>
          </a:p>
          <a:p>
            <a:r>
              <a:rPr lang="fr-FR" sz="1200" i="1" kern="1200" dirty="0" smtClean="0">
                <a:solidFill>
                  <a:schemeClr val="tx1"/>
                </a:solidFill>
                <a:effectLst/>
                <a:latin typeface="+mn-lt"/>
                <a:ea typeface="MS PGothic" pitchFamily="34" charset="-128"/>
                <a:cs typeface="ＭＳ Ｐゴシック" charset="0"/>
              </a:rPr>
              <a:t>Distributivité de la x sur l’+ : </a:t>
            </a:r>
            <a:endParaRPr lang="fr-FR" sz="1200" kern="1200" dirty="0" smtClean="0">
              <a:solidFill>
                <a:schemeClr val="tx1"/>
              </a:solidFill>
              <a:effectLst/>
              <a:latin typeface="+mn-lt"/>
              <a:ea typeface="MS PGothic" pitchFamily="34" charset="-128"/>
              <a:cs typeface="ＭＳ Ｐゴシック" charset="0"/>
            </a:endParaRPr>
          </a:p>
          <a:p>
            <a:r>
              <a:rPr lang="fr-FR" sz="1200" i="1" kern="1200" dirty="0" smtClean="0">
                <a:solidFill>
                  <a:schemeClr val="tx1"/>
                </a:solidFill>
                <a:effectLst/>
                <a:latin typeface="+mn-lt"/>
                <a:ea typeface="MS PGothic" pitchFamily="34" charset="-128"/>
                <a:cs typeface="ＭＳ Ｐゴシック" charset="0"/>
              </a:rPr>
              <a:t>(10+2)x5 = (10x5) + (2x5)</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 </a:t>
            </a:r>
          </a:p>
          <a:p>
            <a:r>
              <a:rPr lang="fr-FR" sz="1200" b="1" kern="1200" dirty="0" smtClean="0">
                <a:solidFill>
                  <a:schemeClr val="tx1"/>
                </a:solidFill>
                <a:effectLst/>
                <a:latin typeface="+mn-lt"/>
                <a:ea typeface="MS PGothic" pitchFamily="34" charset="-128"/>
                <a:cs typeface="ＭＳ Ｐゴシック" charset="0"/>
              </a:rPr>
              <a:t>Procédure « b » : 10 x 50 + 2 x 50</a:t>
            </a:r>
            <a:endParaRPr lang="fr-FR" sz="1200" kern="1200" dirty="0" smtClean="0">
              <a:solidFill>
                <a:schemeClr val="tx1"/>
              </a:solidFill>
              <a:effectLst/>
              <a:latin typeface="+mn-lt"/>
              <a:ea typeface="MS PGothic" pitchFamily="34" charset="-128"/>
              <a:cs typeface="ＭＳ Ｐゴシック" charset="0"/>
            </a:endParaRPr>
          </a:p>
          <a:p>
            <a:r>
              <a:rPr lang="fr-FR" sz="1200" u="sng" kern="1200" dirty="0" smtClean="0">
                <a:solidFill>
                  <a:schemeClr val="tx1"/>
                </a:solidFill>
                <a:effectLst/>
                <a:latin typeface="+mn-lt"/>
                <a:ea typeface="MS PGothic" pitchFamily="34" charset="-128"/>
                <a:cs typeface="ＭＳ Ｐゴシック" charset="0"/>
              </a:rPr>
              <a:t>Faits numériques à connaitre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12=10+2</a:t>
            </a:r>
          </a:p>
          <a:p>
            <a:r>
              <a:rPr lang="fr-FR" sz="1200" kern="1200" dirty="0" smtClean="0">
                <a:solidFill>
                  <a:schemeClr val="tx1"/>
                </a:solidFill>
                <a:effectLst/>
                <a:latin typeface="+mn-lt"/>
                <a:ea typeface="MS PGothic" pitchFamily="34" charset="-128"/>
                <a:cs typeface="ＭＳ Ｐゴシック" charset="0"/>
              </a:rPr>
              <a:t>table de x10</a:t>
            </a:r>
          </a:p>
          <a:p>
            <a:r>
              <a:rPr lang="fr-FR" sz="1200" kern="1200" dirty="0" smtClean="0">
                <a:solidFill>
                  <a:schemeClr val="tx1"/>
                </a:solidFill>
                <a:effectLst/>
                <a:latin typeface="+mn-lt"/>
                <a:ea typeface="MS PGothic" pitchFamily="34" charset="-128"/>
                <a:cs typeface="ＭＳ Ｐゴシック" charset="0"/>
              </a:rPr>
              <a:t>le double de 50</a:t>
            </a:r>
          </a:p>
          <a:p>
            <a:r>
              <a:rPr lang="fr-FR" sz="1200" kern="1200" dirty="0" smtClean="0">
                <a:solidFill>
                  <a:schemeClr val="tx1"/>
                </a:solidFill>
                <a:effectLst/>
                <a:latin typeface="+mn-lt"/>
                <a:ea typeface="MS PGothic" pitchFamily="34" charset="-128"/>
                <a:cs typeface="ＭＳ Ｐゴシック" charset="0"/>
              </a:rPr>
              <a:t>additionner des multiples de 10</a:t>
            </a:r>
          </a:p>
          <a:p>
            <a:r>
              <a:rPr lang="fr-FR" sz="1200" u="sng" kern="1200" dirty="0" smtClean="0">
                <a:solidFill>
                  <a:schemeClr val="tx1"/>
                </a:solidFill>
                <a:effectLst/>
                <a:latin typeface="+mn-lt"/>
                <a:ea typeface="MS PGothic" pitchFamily="34" charset="-128"/>
                <a:cs typeface="ＭＳ Ｐゴシック" charset="0"/>
              </a:rPr>
              <a:t>Propriétés à connaitre :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Distributivité de la x sur l’+ :</a:t>
            </a:r>
          </a:p>
          <a:p>
            <a:r>
              <a:rPr lang="fr-FR" sz="1200" kern="1200" dirty="0" smtClean="0">
                <a:solidFill>
                  <a:schemeClr val="tx1"/>
                </a:solidFill>
                <a:effectLst/>
                <a:latin typeface="+mn-lt"/>
                <a:ea typeface="MS PGothic" pitchFamily="34" charset="-128"/>
                <a:cs typeface="ＭＳ Ｐゴシック" charset="0"/>
              </a:rPr>
              <a:t>12x50= (10x50) + (2x50)</a:t>
            </a:r>
          </a:p>
          <a:p>
            <a:r>
              <a:rPr lang="fr-FR" sz="1200" u="none" strike="noStrike" kern="1200" dirty="0" smtClean="0">
                <a:solidFill>
                  <a:schemeClr val="tx1"/>
                </a:solidFill>
                <a:effectLst/>
                <a:latin typeface="+mn-lt"/>
                <a:ea typeface="MS PGothic" pitchFamily="34" charset="-128"/>
                <a:cs typeface="ＭＳ Ｐゴシック" charset="0"/>
              </a:rPr>
              <a:t> </a:t>
            </a:r>
            <a:endParaRPr lang="fr-FR" sz="1200" kern="1200" dirty="0" smtClean="0">
              <a:solidFill>
                <a:schemeClr val="tx1"/>
              </a:solidFill>
              <a:effectLst/>
              <a:latin typeface="+mn-lt"/>
              <a:ea typeface="MS PGothic" pitchFamily="34" charset="-128"/>
              <a:cs typeface="ＭＳ Ｐゴシック" charset="0"/>
            </a:endParaRPr>
          </a:p>
          <a:p>
            <a:r>
              <a:rPr lang="fr-FR" sz="1200" b="1" kern="1200" dirty="0" smtClean="0">
                <a:solidFill>
                  <a:schemeClr val="tx1"/>
                </a:solidFill>
                <a:effectLst/>
                <a:latin typeface="+mn-lt"/>
                <a:ea typeface="MS PGothic" pitchFamily="34" charset="-128"/>
                <a:cs typeface="ＭＳ Ｐゴシック" charset="0"/>
              </a:rPr>
              <a:t>Procédure « c » : 12 x 100 ÷ 2</a:t>
            </a:r>
            <a:endParaRPr lang="fr-FR" sz="1200" kern="1200" dirty="0" smtClean="0">
              <a:solidFill>
                <a:schemeClr val="tx1"/>
              </a:solidFill>
              <a:effectLst/>
              <a:latin typeface="+mn-lt"/>
              <a:ea typeface="MS PGothic" pitchFamily="34" charset="-128"/>
              <a:cs typeface="ＭＳ Ｐゴシック" charset="0"/>
            </a:endParaRPr>
          </a:p>
          <a:p>
            <a:r>
              <a:rPr lang="fr-FR" sz="1200" u="sng" kern="1200" dirty="0" smtClean="0">
                <a:solidFill>
                  <a:schemeClr val="tx1"/>
                </a:solidFill>
                <a:effectLst/>
                <a:latin typeface="+mn-lt"/>
                <a:ea typeface="MS PGothic" pitchFamily="34" charset="-128"/>
                <a:cs typeface="ＭＳ Ｐゴシック" charset="0"/>
              </a:rPr>
              <a:t>Faits numériques à connaitre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50=100</a:t>
            </a:r>
            <a:r>
              <a:rPr lang="en-US" sz="1200" b="1" kern="1200" dirty="0" smtClean="0">
                <a:solidFill>
                  <a:schemeClr val="tx1"/>
                </a:solidFill>
                <a:effectLst/>
                <a:latin typeface="+mn-lt"/>
                <a:ea typeface="MS PGothic" pitchFamily="34" charset="-128"/>
                <a:cs typeface="ＭＳ Ｐゴシック" charset="0"/>
              </a:rPr>
              <a:t>÷</a:t>
            </a:r>
            <a:r>
              <a:rPr lang="fr-FR" sz="1200" kern="1200" dirty="0" smtClean="0">
                <a:solidFill>
                  <a:schemeClr val="tx1"/>
                </a:solidFill>
                <a:effectLst/>
                <a:latin typeface="+mn-lt"/>
                <a:ea typeface="MS PGothic" pitchFamily="34" charset="-128"/>
                <a:cs typeface="ＭＳ Ｐゴシック" charset="0"/>
              </a:rPr>
              <a:t>2</a:t>
            </a:r>
          </a:p>
          <a:p>
            <a:r>
              <a:rPr lang="fr-FR" sz="1200" kern="1200" dirty="0" smtClean="0">
                <a:solidFill>
                  <a:schemeClr val="tx1"/>
                </a:solidFill>
                <a:effectLst/>
                <a:latin typeface="+mn-lt"/>
                <a:ea typeface="MS PGothic" pitchFamily="34" charset="-128"/>
                <a:cs typeface="ＭＳ Ｐゴシック" charset="0"/>
              </a:rPr>
              <a:t>Calculer la moitié des multiples de 100 (pour </a:t>
            </a:r>
          </a:p>
          <a:p>
            <a:r>
              <a:rPr lang="fr-FR" sz="1200" kern="1200" dirty="0" smtClean="0">
                <a:solidFill>
                  <a:schemeClr val="tx1"/>
                </a:solidFill>
                <a:effectLst/>
                <a:latin typeface="+mn-lt"/>
                <a:ea typeface="MS PGothic" pitchFamily="34" charset="-128"/>
                <a:cs typeface="ＭＳ Ｐゴシック" charset="0"/>
              </a:rPr>
              <a:t>le calcul du résultat final)</a:t>
            </a:r>
          </a:p>
          <a:p>
            <a:r>
              <a:rPr lang="fr-FR" sz="1200" u="sng" kern="1200" dirty="0" smtClean="0">
                <a:solidFill>
                  <a:schemeClr val="tx1"/>
                </a:solidFill>
                <a:effectLst/>
                <a:latin typeface="+mn-lt"/>
                <a:ea typeface="MS PGothic" pitchFamily="34" charset="-128"/>
                <a:cs typeface="ＭＳ Ｐゴシック" charset="0"/>
              </a:rPr>
              <a:t>Propriétés à connaitre :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Associativité de la x (et division) : </a:t>
            </a:r>
          </a:p>
          <a:p>
            <a:r>
              <a:rPr lang="fr-FR" sz="1200" kern="1200" dirty="0" smtClean="0">
                <a:solidFill>
                  <a:schemeClr val="tx1"/>
                </a:solidFill>
                <a:effectLst/>
                <a:latin typeface="+mn-lt"/>
                <a:ea typeface="MS PGothic" pitchFamily="34" charset="-128"/>
                <a:cs typeface="ＭＳ Ｐゴシック" charset="0"/>
              </a:rPr>
              <a:t>12 x (100 </a:t>
            </a:r>
            <a:r>
              <a:rPr lang="en-US" sz="1200" b="1" kern="1200" dirty="0" smtClean="0">
                <a:solidFill>
                  <a:schemeClr val="tx1"/>
                </a:solidFill>
                <a:effectLst/>
                <a:latin typeface="+mn-lt"/>
                <a:ea typeface="MS PGothic" pitchFamily="34" charset="-128"/>
                <a:cs typeface="ＭＳ Ｐゴシック" charset="0"/>
              </a:rPr>
              <a:t>÷</a:t>
            </a:r>
            <a:r>
              <a:rPr lang="fr-FR" sz="1200" kern="1200" dirty="0" smtClean="0">
                <a:solidFill>
                  <a:schemeClr val="tx1"/>
                </a:solidFill>
                <a:effectLst/>
                <a:latin typeface="+mn-lt"/>
                <a:ea typeface="MS PGothic" pitchFamily="34" charset="-128"/>
                <a:cs typeface="ＭＳ Ｐゴシック" charset="0"/>
              </a:rPr>
              <a:t>2) = (12 x 100) </a:t>
            </a:r>
            <a:r>
              <a:rPr lang="en-US" sz="1200" b="1" kern="1200" dirty="0" smtClean="0">
                <a:solidFill>
                  <a:schemeClr val="tx1"/>
                </a:solidFill>
                <a:effectLst/>
                <a:latin typeface="+mn-lt"/>
                <a:ea typeface="MS PGothic" pitchFamily="34" charset="-128"/>
                <a:cs typeface="ＭＳ Ｐゴシック" charset="0"/>
              </a:rPr>
              <a:t>÷</a:t>
            </a:r>
            <a:r>
              <a:rPr lang="fr-FR" sz="1200" kern="1200" dirty="0" smtClean="0">
                <a:solidFill>
                  <a:schemeClr val="tx1"/>
                </a:solidFill>
                <a:effectLst/>
                <a:latin typeface="+mn-lt"/>
                <a:ea typeface="MS PGothic" pitchFamily="34" charset="-128"/>
                <a:cs typeface="ＭＳ Ｐゴシック" charset="0"/>
              </a:rPr>
              <a:t>2 </a:t>
            </a:r>
          </a:p>
          <a:p>
            <a:r>
              <a:rPr lang="fr-FR" sz="1200" u="none" strike="noStrike" kern="1200" dirty="0" smtClean="0">
                <a:solidFill>
                  <a:schemeClr val="tx1"/>
                </a:solidFill>
                <a:effectLst/>
                <a:latin typeface="+mn-lt"/>
                <a:ea typeface="MS PGothic" pitchFamily="34" charset="-128"/>
                <a:cs typeface="ＭＳ Ｐゴシック" charset="0"/>
              </a:rPr>
              <a:t> </a:t>
            </a:r>
            <a:endParaRPr lang="fr-FR" sz="1200" kern="1200" dirty="0" smtClean="0">
              <a:solidFill>
                <a:schemeClr val="tx1"/>
              </a:solidFill>
              <a:effectLst/>
              <a:latin typeface="+mn-lt"/>
              <a:ea typeface="MS PGothic" pitchFamily="34" charset="-128"/>
              <a:cs typeface="ＭＳ Ｐゴシック" charset="0"/>
            </a:endParaRPr>
          </a:p>
          <a:p>
            <a:r>
              <a:rPr lang="fr-FR" sz="1200" b="1" kern="1200" dirty="0" smtClean="0">
                <a:solidFill>
                  <a:schemeClr val="tx1"/>
                </a:solidFill>
                <a:effectLst/>
                <a:latin typeface="+mn-lt"/>
                <a:ea typeface="MS PGothic" pitchFamily="34" charset="-128"/>
                <a:cs typeface="ＭＳ Ｐゴシック" charset="0"/>
              </a:rPr>
              <a:t>Procédure « d » : 6 x 2 x 50</a:t>
            </a:r>
            <a:endParaRPr lang="fr-FR" sz="1200" kern="1200" dirty="0" smtClean="0">
              <a:solidFill>
                <a:schemeClr val="tx1"/>
              </a:solidFill>
              <a:effectLst/>
              <a:latin typeface="+mn-lt"/>
              <a:ea typeface="MS PGothic" pitchFamily="34" charset="-128"/>
              <a:cs typeface="ＭＳ Ｐゴシック" charset="0"/>
            </a:endParaRPr>
          </a:p>
          <a:p>
            <a:r>
              <a:rPr lang="fr-FR" sz="1200" u="sng" kern="1200" dirty="0" smtClean="0">
                <a:solidFill>
                  <a:schemeClr val="tx1"/>
                </a:solidFill>
                <a:effectLst/>
                <a:latin typeface="+mn-lt"/>
                <a:ea typeface="MS PGothic" pitchFamily="34" charset="-128"/>
                <a:cs typeface="ＭＳ Ｐゴシック" charset="0"/>
              </a:rPr>
              <a:t>Faits numériques à connaitre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12=6x2  /table de 2 ou/et 6 </a:t>
            </a:r>
          </a:p>
          <a:p>
            <a:r>
              <a:rPr lang="fr-FR" sz="1200" kern="1200" dirty="0" smtClean="0">
                <a:solidFill>
                  <a:schemeClr val="tx1"/>
                </a:solidFill>
                <a:effectLst/>
                <a:latin typeface="+mn-lt"/>
                <a:ea typeface="MS PGothic" pitchFamily="34" charset="-128"/>
                <a:cs typeface="ＭＳ Ｐゴシック" charset="0"/>
              </a:rPr>
              <a:t>Le double de 50 est 100</a:t>
            </a:r>
          </a:p>
          <a:p>
            <a:r>
              <a:rPr lang="fr-FR" sz="1200" kern="1200" dirty="0" smtClean="0">
                <a:solidFill>
                  <a:schemeClr val="tx1"/>
                </a:solidFill>
                <a:effectLst/>
                <a:latin typeface="+mn-lt"/>
                <a:ea typeface="MS PGothic" pitchFamily="34" charset="-128"/>
                <a:cs typeface="ＭＳ Ｐゴシック" charset="0"/>
              </a:rPr>
              <a:t>Multiplier par 100</a:t>
            </a:r>
          </a:p>
          <a:p>
            <a:r>
              <a:rPr lang="fr-FR" sz="1200" u="sng" kern="1200" dirty="0" smtClean="0">
                <a:solidFill>
                  <a:schemeClr val="tx1"/>
                </a:solidFill>
                <a:effectLst/>
                <a:latin typeface="+mn-lt"/>
                <a:ea typeface="MS PGothic" pitchFamily="34" charset="-128"/>
                <a:cs typeface="ＭＳ Ｐゴシック" charset="0"/>
              </a:rPr>
              <a:t>Propriétés à connaitre :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Commutativité de la x : 2x6 = 6x2</a:t>
            </a:r>
          </a:p>
          <a:p>
            <a:r>
              <a:rPr lang="fr-FR" sz="1200" u="none" strike="noStrike" kern="1200" dirty="0" smtClean="0">
                <a:solidFill>
                  <a:schemeClr val="tx1"/>
                </a:solidFill>
                <a:effectLst/>
                <a:latin typeface="+mn-lt"/>
                <a:ea typeface="MS PGothic" pitchFamily="34" charset="-128"/>
                <a:cs typeface="ＭＳ Ｐゴシック" charset="0"/>
              </a:rPr>
              <a:t>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On s’aperçoit de la nécessité et de l’importance de la </a:t>
            </a:r>
            <a:r>
              <a:rPr lang="fr-FR" sz="1200" u="sng" kern="1200" dirty="0" smtClean="0">
                <a:solidFill>
                  <a:schemeClr val="tx1"/>
                </a:solidFill>
                <a:effectLst/>
                <a:latin typeface="+mn-lt"/>
                <a:ea typeface="MS PGothic" pitchFamily="34" charset="-128"/>
                <a:cs typeface="ＭＳ Ｐゴシック" charset="0"/>
              </a:rPr>
              <a:t>connaissance des propriétés de certaines opérations</a:t>
            </a:r>
            <a:r>
              <a:rPr lang="fr-FR" sz="1200" kern="1200" dirty="0" smtClean="0">
                <a:solidFill>
                  <a:schemeClr val="tx1"/>
                </a:solidFill>
                <a:effectLst/>
                <a:latin typeface="+mn-lt"/>
                <a:ea typeface="MS PGothic" pitchFamily="34" charset="-128"/>
                <a:cs typeface="ＭＳ Ｐゴシック" charset="0"/>
              </a:rPr>
              <a:t> (commutativité, associativité, distributivité) [ex : 12x5=(10x5)+(2x5)]. Bien sûr, ces propriétés ne sont étudiées de manière formelle qu’au collège mais, dès le CE1, il s’avère important de mettre les élèves face à des situations (nombre de carreaux d’un rectangle grâce à un fractionnement en plusieurs rectangles…) lors desquelles</a:t>
            </a:r>
            <a:r>
              <a:rPr lang="fr-FR" sz="1200" u="sng" kern="1200" dirty="0" smtClean="0">
                <a:solidFill>
                  <a:schemeClr val="tx1"/>
                </a:solidFill>
                <a:effectLst/>
                <a:latin typeface="+mn-lt"/>
                <a:ea typeface="MS PGothic" pitchFamily="34" charset="-128"/>
                <a:cs typeface="ＭＳ Ｐゴシック" charset="0"/>
              </a:rPr>
              <a:t> ils vont découvrir et manipuler ces propriétés et ainsi créer de l’habileté.</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kern="1200" dirty="0" smtClean="0">
                <a:solidFill>
                  <a:schemeClr val="tx1"/>
                </a:solidFill>
                <a:effectLst/>
                <a:latin typeface="+mn-lt"/>
                <a:ea typeface="MS PGothic" pitchFamily="34" charset="-128"/>
                <a:cs typeface="ＭＳ Ｐゴシック" charset="0"/>
              </a:rPr>
              <a:t> il faut rendre ces propriétés explicites et préciser pour quelles opérations</a:t>
            </a:r>
          </a:p>
          <a:p>
            <a:r>
              <a:rPr lang="fr-FR" sz="1200" kern="1200" dirty="0" smtClean="0">
                <a:solidFill>
                  <a:schemeClr val="tx1"/>
                </a:solidFill>
                <a:effectLst/>
                <a:latin typeface="+mn-lt"/>
                <a:ea typeface="MS PGothic" pitchFamily="34" charset="-128"/>
                <a:cs typeface="ＭＳ Ｐゴシック" charset="0"/>
                <a:sym typeface="Wingdings"/>
              </a:rPr>
              <a:t></a:t>
            </a:r>
            <a:r>
              <a:rPr lang="fr-FR" sz="1200" kern="1200" dirty="0" smtClean="0">
                <a:solidFill>
                  <a:schemeClr val="tx1"/>
                </a:solidFill>
                <a:effectLst/>
                <a:latin typeface="+mn-lt"/>
                <a:ea typeface="MS PGothic" pitchFamily="34" charset="-128"/>
                <a:cs typeface="ＭＳ Ｐゴシック" charset="0"/>
              </a:rPr>
              <a:t> faire des affiches avec des exemples</a:t>
            </a:r>
          </a:p>
          <a:p>
            <a:pPr>
              <a:buFontTx/>
              <a:buNone/>
            </a:pPr>
            <a:endParaRPr lang="fr-FR" i="0" baseline="0" dirty="0" smtClean="0"/>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pPr>
              <a:buFontTx/>
              <a:buNone/>
            </a:pPr>
            <a:endParaRPr lang="fr-FR" b="0" i="0" u="none" baseline="0" dirty="0" smtClean="0">
              <a:solidFill>
                <a:srgbClr val="FF0000"/>
              </a:solidFill>
            </a:endParaRPr>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S PGothic" pitchFamily="34" charset="-128"/>
                <a:cs typeface="ＭＳ Ｐゴシック" charset="0"/>
              </a:rPr>
              <a:t>Le coût en mémoire de travail :</a:t>
            </a:r>
            <a:endParaRPr lang="fr-FR" sz="1200" kern="1200" dirty="0" smtClean="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L’efficacité d’une procédure dépend également du nombre d’appels à la mémoire de stockage / travail, ce nombre d’appel étant lui-même dépendant de la connaissance des nombres et des fait numériques.</a:t>
            </a:r>
          </a:p>
          <a:p>
            <a:r>
              <a:rPr lang="fr-FR" sz="1200" kern="1200" dirty="0" smtClean="0">
                <a:solidFill>
                  <a:schemeClr val="tx1"/>
                </a:solidFill>
                <a:effectLst/>
                <a:latin typeface="+mn-lt"/>
                <a:ea typeface="MS PGothic" pitchFamily="34" charset="-128"/>
                <a:cs typeface="ＭＳ Ｐゴシック" charset="0"/>
              </a:rPr>
              <a:t> </a:t>
            </a:r>
          </a:p>
          <a:p>
            <a:r>
              <a:rPr lang="fr-FR" sz="1200" kern="1200" dirty="0" smtClean="0">
                <a:solidFill>
                  <a:schemeClr val="tx1"/>
                </a:solidFill>
                <a:effectLst/>
                <a:latin typeface="+mn-lt"/>
                <a:ea typeface="MS PGothic" pitchFamily="34" charset="-128"/>
                <a:cs typeface="ＭＳ Ｐゴシック" charset="0"/>
              </a:rPr>
              <a:t>Donc : </a:t>
            </a:r>
          </a:p>
          <a:p>
            <a:pPr lvl="0"/>
            <a:r>
              <a:rPr lang="fr-FR" sz="1200" kern="1200" dirty="0" smtClean="0">
                <a:solidFill>
                  <a:schemeClr val="tx1"/>
                </a:solidFill>
                <a:effectLst/>
                <a:latin typeface="+mn-lt"/>
                <a:ea typeface="MS PGothic" pitchFamily="34" charset="-128"/>
                <a:cs typeface="ＭＳ Ｐゴシック" charset="0"/>
              </a:rPr>
              <a:t> La mémoire est importante dans le calcul mental et peut se travailler au travers de petits jeux / exercices,</a:t>
            </a:r>
          </a:p>
          <a:p>
            <a:pPr lvl="0"/>
            <a:r>
              <a:rPr lang="fr-FR" sz="1200" kern="1200" dirty="0" smtClean="0">
                <a:solidFill>
                  <a:schemeClr val="tx1"/>
                </a:solidFill>
                <a:effectLst/>
                <a:latin typeface="+mn-lt"/>
                <a:ea typeface="MS PGothic" pitchFamily="34" charset="-128"/>
                <a:cs typeface="ＭＳ Ｐゴシック" charset="0"/>
              </a:rPr>
              <a:t> La mémoire sera plus ou moins sollicitée selon les faits numériques disponibles (importance de connaitre un maximum de faits numériques)</a:t>
            </a:r>
          </a:p>
          <a:p>
            <a:pPr lvl="0"/>
            <a:r>
              <a:rPr lang="fr-FR" sz="1200" kern="1200" dirty="0" smtClean="0">
                <a:solidFill>
                  <a:schemeClr val="tx1"/>
                </a:solidFill>
                <a:effectLst/>
                <a:latin typeface="+mn-lt"/>
                <a:ea typeface="MS PGothic" pitchFamily="34" charset="-128"/>
                <a:cs typeface="ＭＳ Ｐゴシック" charset="0"/>
              </a:rPr>
              <a:t> </a:t>
            </a:r>
            <a:r>
              <a:rPr lang="fr-FR" sz="1200" b="1" kern="1200" dirty="0" smtClean="0">
                <a:solidFill>
                  <a:schemeClr val="tx1"/>
                </a:solidFill>
                <a:effectLst/>
                <a:latin typeface="+mn-lt"/>
                <a:ea typeface="MS PGothic" pitchFamily="34" charset="-128"/>
                <a:cs typeface="ＭＳ Ｐゴシック" charset="0"/>
              </a:rPr>
              <a:t>La mémoire sera également + ou – sollicitée selon la procédure utilisée (importance d’avoir plusieurs procédures à disposition)</a:t>
            </a:r>
            <a:endParaRPr lang="fr-FR" sz="1200" kern="1200" dirty="0" smtClean="0">
              <a:solidFill>
                <a:schemeClr val="tx1"/>
              </a:solidFill>
              <a:effectLst/>
              <a:latin typeface="+mn-lt"/>
              <a:ea typeface="MS PGothic" pitchFamily="34" charset="-128"/>
              <a:cs typeface="ＭＳ Ｐゴシック" charset="0"/>
            </a:endParaRPr>
          </a:p>
          <a:p>
            <a:endParaRPr lang="fr-FR" dirty="0"/>
          </a:p>
        </p:txBody>
      </p:sp>
      <p:sp>
        <p:nvSpPr>
          <p:cNvPr id="4" name="Espace réservé du numéro de diapositive 3"/>
          <p:cNvSpPr>
            <a:spLocks noGrp="1"/>
          </p:cNvSpPr>
          <p:nvPr>
            <p:ph type="sldNum" sz="quarter" idx="10"/>
          </p:nvPr>
        </p:nvSpPr>
        <p:spPr/>
        <p:txBody>
          <a:bodyPr/>
          <a:lstStyle/>
          <a:p>
            <a:fld id="{C46A50F8-043B-4FCE-B374-06B9716BEFF6}" type="slidenum">
              <a:rPr lang="fr-FR" smtClean="0"/>
              <a:pPr/>
              <a:t>6</a:t>
            </a:fld>
            <a:endParaRPr lang="fr-FR"/>
          </a:p>
        </p:txBody>
      </p:sp>
    </p:spTree>
    <p:extLst>
      <p:ext uri="{BB962C8B-B14F-4D97-AF65-F5344CB8AC3E}">
        <p14:creationId xmlns:p14="http://schemas.microsoft.com/office/powerpoint/2010/main" val="383246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6" name="Espace réservé des commentaires 2"/>
          <p:cNvSpPr>
            <a:spLocks noGrp="1"/>
          </p:cNvSpPr>
          <p:nvPr>
            <p:ph type="body" idx="1"/>
          </p:nvPr>
        </p:nvSpPr>
        <p:spPr bwMode="auto">
          <a:noFill/>
        </p:spPr>
        <p:txBody>
          <a:bodyPr/>
          <a:lstStyle/>
          <a:p>
            <a:r>
              <a:rPr lang="fr-FR" sz="1200" kern="1200" dirty="0" smtClean="0">
                <a:solidFill>
                  <a:schemeClr val="tx1"/>
                </a:solidFill>
                <a:effectLst/>
                <a:latin typeface="+mn-lt"/>
                <a:ea typeface="MS PGothic" pitchFamily="34" charset="-128"/>
                <a:cs typeface="ＭＳ Ｐゴシック" charset="0"/>
              </a:rPr>
              <a:t>Ce sont les nombres en présence qui déterminent les choix sous réserve que plusieurs procédures aient été enseignées, apprises, retenues, donc automatisées.</a:t>
            </a:r>
          </a:p>
          <a:p>
            <a:r>
              <a:rPr lang="fr-FR" sz="1200" kern="1200" dirty="0" smtClean="0">
                <a:solidFill>
                  <a:schemeClr val="tx1"/>
                </a:solidFill>
                <a:effectLst/>
                <a:latin typeface="+mn-lt"/>
                <a:ea typeface="MS PGothic" pitchFamily="34" charset="-128"/>
                <a:cs typeface="ＭＳ Ｐゴシック" charset="0"/>
              </a:rPr>
              <a:t>Les procédures personnelles émanent des techniques expertes enseignées étroitement dépendantes des connaissances sur le nombre et la numération. Ces procédures doivent être identifiées, nommées, formalisées, exercées systématiquement. L’automatisation consiste pour l’apprenant expert à choisir dans un répertoire acquis.</a:t>
            </a:r>
          </a:p>
          <a:p>
            <a:r>
              <a:rPr lang="fr-FR" sz="1200" kern="1200" dirty="0" smtClean="0">
                <a:solidFill>
                  <a:schemeClr val="tx1"/>
                </a:solidFill>
                <a:effectLst/>
                <a:latin typeface="+mn-lt"/>
                <a:ea typeface="MS PGothic" pitchFamily="34" charset="-128"/>
                <a:cs typeface="ＭＳ Ｐゴシック" charset="0"/>
              </a:rPr>
              <a:t>La construction de « procédures personnelles »  est la combinaison, la résultante : </a:t>
            </a:r>
          </a:p>
          <a:p>
            <a:r>
              <a:rPr lang="fr-FR" sz="1200" kern="1200" dirty="0" smtClean="0">
                <a:solidFill>
                  <a:schemeClr val="tx1"/>
                </a:solidFill>
                <a:effectLst/>
                <a:latin typeface="+mn-lt"/>
                <a:ea typeface="MS PGothic" pitchFamily="34" charset="-128"/>
                <a:cs typeface="ＭＳ Ｐゴシック" charset="0"/>
              </a:rPr>
              <a:t> =&gt; de procédures apprises (</a:t>
            </a:r>
            <a:r>
              <a:rPr lang="fr-FR" sz="1200" u="sng" kern="1200" dirty="0" smtClean="0">
                <a:solidFill>
                  <a:schemeClr val="tx1"/>
                </a:solidFill>
                <a:effectLst/>
                <a:latin typeface="+mn-lt"/>
                <a:ea typeface="MS PGothic" pitchFamily="34" charset="-128"/>
                <a:cs typeface="ＭＳ Ｐゴシック" charset="0"/>
              </a:rPr>
              <a:t>des automatismes</a:t>
            </a:r>
            <a:r>
              <a:rPr lang="fr-FR" sz="1200" kern="1200" dirty="0" smtClean="0">
                <a:solidFill>
                  <a:schemeClr val="tx1"/>
                </a:solidFill>
                <a:effectLst/>
                <a:latin typeface="+mn-lt"/>
                <a:ea typeface="MS PGothic" pitchFamily="34" charset="-128"/>
                <a:cs typeface="ＭＳ Ｐゴシック" charset="0"/>
              </a:rPr>
              <a:t>)</a:t>
            </a:r>
          </a:p>
          <a:p>
            <a:r>
              <a:rPr lang="fr-FR" sz="1200" kern="1200" dirty="0" smtClean="0">
                <a:solidFill>
                  <a:schemeClr val="tx1"/>
                </a:solidFill>
                <a:effectLst/>
                <a:latin typeface="+mn-lt"/>
                <a:ea typeface="MS PGothic" pitchFamily="34" charset="-128"/>
                <a:cs typeface="ＭＳ Ｐゴシック" charset="0"/>
              </a:rPr>
              <a:t>=&gt;  d’une mémoire réactive des faits numériques (</a:t>
            </a:r>
            <a:r>
              <a:rPr lang="fr-FR" sz="1200" u="sng" kern="1200" dirty="0" smtClean="0">
                <a:solidFill>
                  <a:schemeClr val="tx1"/>
                </a:solidFill>
                <a:effectLst/>
                <a:latin typeface="+mn-lt"/>
                <a:ea typeface="MS PGothic" pitchFamily="34" charset="-128"/>
                <a:cs typeface="ＭＳ Ｐゴシック" charset="0"/>
              </a:rPr>
              <a:t>connaissances disponibles</a:t>
            </a:r>
            <a:r>
              <a:rPr lang="fr-FR" sz="1200" kern="1200" dirty="0" smtClean="0">
                <a:solidFill>
                  <a:schemeClr val="tx1"/>
                </a:solidFill>
                <a:effectLst/>
                <a:latin typeface="+mn-lt"/>
                <a:ea typeface="MS PGothic" pitchFamily="34" charset="-128"/>
                <a:cs typeface="ＭＳ Ｐゴシック" charset="0"/>
              </a:rPr>
              <a:t>)</a:t>
            </a:r>
          </a:p>
          <a:p>
            <a:r>
              <a:rPr lang="fr-FR" sz="1200" kern="1200" dirty="0" smtClean="0">
                <a:solidFill>
                  <a:schemeClr val="tx1"/>
                </a:solidFill>
                <a:effectLst/>
                <a:latin typeface="+mn-lt"/>
                <a:ea typeface="MS PGothic" pitchFamily="34" charset="-128"/>
                <a:cs typeface="ＭＳ Ｐゴシック" charset="0"/>
              </a:rPr>
              <a:t> =&gt; d’une habileté à utiliser une </a:t>
            </a:r>
            <a:r>
              <a:rPr lang="fr-FR" sz="1200" u="sng" kern="1200" dirty="0" smtClean="0">
                <a:solidFill>
                  <a:schemeClr val="tx1"/>
                </a:solidFill>
                <a:effectLst/>
                <a:latin typeface="+mn-lt"/>
                <a:ea typeface="MS PGothic" pitchFamily="34" charset="-128"/>
                <a:cs typeface="ＭＳ Ｐゴシック" charset="0"/>
              </a:rPr>
              <a:t>décomposition</a:t>
            </a:r>
            <a:r>
              <a:rPr lang="fr-FR" sz="1200" kern="1200" dirty="0" smtClean="0">
                <a:solidFill>
                  <a:schemeClr val="tx1"/>
                </a:solidFill>
                <a:effectLst/>
                <a:latin typeface="+mn-lt"/>
                <a:ea typeface="MS PGothic" pitchFamily="34" charset="-128"/>
                <a:cs typeface="ＭＳ Ｐゴシック" charset="0"/>
              </a:rPr>
              <a:t> pertinente des nombres</a:t>
            </a:r>
          </a:p>
          <a:p>
            <a:r>
              <a:rPr lang="fr-FR" sz="1200" kern="1200" dirty="0" smtClean="0">
                <a:solidFill>
                  <a:schemeClr val="tx1"/>
                </a:solidFill>
                <a:effectLst/>
                <a:latin typeface="+mn-lt"/>
                <a:ea typeface="MS PGothic" pitchFamily="34" charset="-128"/>
                <a:cs typeface="ＭＳ Ｐゴシック" charset="0"/>
              </a:rPr>
              <a:t>=&gt; de la capacité à s’adapter aux nombres en présence (</a:t>
            </a:r>
            <a:r>
              <a:rPr lang="fr-FR" sz="1200" u="sng" kern="1200" dirty="0" smtClean="0">
                <a:solidFill>
                  <a:schemeClr val="tx1"/>
                </a:solidFill>
                <a:effectLst/>
                <a:latin typeface="+mn-lt"/>
                <a:ea typeface="MS PGothic" pitchFamily="34" charset="-128"/>
                <a:cs typeface="ＭＳ Ｐゴシック" charset="0"/>
              </a:rPr>
              <a:t>l’initiative</a:t>
            </a:r>
            <a:r>
              <a:rPr lang="fr-FR" sz="1200" kern="1200" dirty="0" smtClean="0">
                <a:solidFill>
                  <a:schemeClr val="tx1"/>
                </a:solidFill>
                <a:effectLst/>
                <a:latin typeface="+mn-lt"/>
                <a:ea typeface="MS PGothic" pitchFamily="34" charset="-128"/>
                <a:cs typeface="ＭＳ Ｐゴシック" charset="0"/>
              </a:rPr>
              <a:t>) d’une bonne </a:t>
            </a:r>
            <a:r>
              <a:rPr lang="fr-FR" sz="1200" u="sng" kern="1200" dirty="0" smtClean="0">
                <a:solidFill>
                  <a:schemeClr val="tx1"/>
                </a:solidFill>
                <a:effectLst/>
                <a:latin typeface="+mn-lt"/>
                <a:ea typeface="MS PGothic" pitchFamily="34" charset="-128"/>
                <a:cs typeface="ＭＳ Ｐゴシック" charset="0"/>
              </a:rPr>
              <a:t>estimation</a:t>
            </a:r>
            <a:r>
              <a:rPr lang="fr-FR" sz="1200" kern="1200" dirty="0" smtClean="0">
                <a:solidFill>
                  <a:schemeClr val="tx1"/>
                </a:solidFill>
                <a:effectLst/>
                <a:latin typeface="+mn-lt"/>
                <a:ea typeface="MS PGothic" pitchFamily="34" charset="-128"/>
                <a:cs typeface="ＭＳ Ｐゴシック" charset="0"/>
              </a:rPr>
              <a:t> des grandeurs</a:t>
            </a:r>
          </a:p>
          <a:p>
            <a:r>
              <a:rPr lang="fr-FR" sz="1200" kern="1200" dirty="0" smtClean="0">
                <a:solidFill>
                  <a:schemeClr val="tx1"/>
                </a:solidFill>
                <a:effectLst/>
                <a:latin typeface="+mn-lt"/>
                <a:ea typeface="MS PGothic" pitchFamily="34" charset="-128"/>
                <a:cs typeface="ＭＳ Ｐゴシック" charset="0"/>
              </a:rPr>
              <a:t> </a:t>
            </a:r>
          </a:p>
          <a:p>
            <a:r>
              <a:rPr lang="fr-FR" sz="1200" kern="1200" dirty="0" smtClean="0">
                <a:solidFill>
                  <a:schemeClr val="tx1"/>
                </a:solidFill>
                <a:effectLst/>
                <a:latin typeface="+mn-lt"/>
                <a:ea typeface="MS PGothic" pitchFamily="34" charset="-128"/>
                <a:cs typeface="ＭＳ Ｐゴシック" charset="0"/>
              </a:rPr>
              <a:t>Etre expert, c’est </a:t>
            </a:r>
            <a:r>
              <a:rPr lang="fr-FR" sz="1200" b="1" kern="1200" dirty="0" smtClean="0">
                <a:solidFill>
                  <a:schemeClr val="tx1"/>
                </a:solidFill>
                <a:effectLst/>
                <a:latin typeface="+mn-lt"/>
                <a:ea typeface="MS PGothic" pitchFamily="34" charset="-128"/>
                <a:cs typeface="ＭＳ Ｐゴシック" charset="0"/>
              </a:rPr>
              <a:t>CHOISIR</a:t>
            </a:r>
            <a:r>
              <a:rPr lang="fr-FR" sz="1200" kern="1200" dirty="0" smtClean="0">
                <a:solidFill>
                  <a:schemeClr val="tx1"/>
                </a:solidFill>
                <a:effectLst/>
                <a:latin typeface="+mn-lt"/>
                <a:ea typeface="MS PGothic" pitchFamily="34" charset="-128"/>
                <a:cs typeface="ＭＳ Ｐゴシック" charset="0"/>
              </a:rPr>
              <a:t> une procédure personnelle ! C’est être capable </a:t>
            </a:r>
            <a:r>
              <a:rPr lang="fr-FR" sz="1200" b="1" kern="1200" dirty="0" smtClean="0">
                <a:solidFill>
                  <a:schemeClr val="tx1"/>
                </a:solidFill>
                <a:effectLst/>
                <a:latin typeface="+mn-lt"/>
                <a:ea typeface="MS PGothic" pitchFamily="34" charset="-128"/>
                <a:cs typeface="ＭＳ Ｐゴシック" charset="0"/>
              </a:rPr>
              <a:t>de </a:t>
            </a:r>
            <a:r>
              <a:rPr lang="fr-FR" sz="1200" b="1" u="sng" kern="1200" dirty="0" smtClean="0">
                <a:solidFill>
                  <a:schemeClr val="tx1"/>
                </a:solidFill>
                <a:effectLst/>
                <a:latin typeface="+mn-lt"/>
                <a:ea typeface="MS PGothic" pitchFamily="34" charset="-128"/>
                <a:cs typeface="ＭＳ Ｐゴシック" charset="0"/>
              </a:rPr>
              <a:t>choisir parmi les procédures apprises </a:t>
            </a:r>
            <a:endParaRPr lang="fr-FR" sz="1200" kern="1200" dirty="0" smtClean="0">
              <a:solidFill>
                <a:schemeClr val="tx1"/>
              </a:solidFill>
              <a:effectLst/>
              <a:latin typeface="+mn-lt"/>
              <a:ea typeface="MS PGothic" pitchFamily="34" charset="-128"/>
              <a:cs typeface="ＭＳ Ｐゴシック" charset="0"/>
            </a:endParaRPr>
          </a:p>
          <a:p>
            <a:r>
              <a:rPr lang="fr-FR" sz="1200" b="1" kern="120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=&gt;</a:t>
            </a:r>
            <a:r>
              <a:rPr lang="fr-FR" sz="1200" b="1" kern="120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celle qui est la plus adaptée aux singularités, à la « personnalité » des nombres en présence</a:t>
            </a:r>
          </a:p>
          <a:p>
            <a:r>
              <a:rPr lang="fr-FR" sz="1200" kern="1200" dirty="0" smtClean="0">
                <a:solidFill>
                  <a:schemeClr val="tx1"/>
                </a:solidFill>
                <a:effectLst/>
                <a:latin typeface="+mn-lt"/>
                <a:ea typeface="MS PGothic" pitchFamily="34" charset="-128"/>
                <a:cs typeface="ＭＳ Ｐゴシック" charset="0"/>
              </a:rPr>
              <a:t> =&gt; celle qui est la plus adaptée aux performances acquises  à un moment de sa scolarité </a:t>
            </a:r>
          </a:p>
          <a:p>
            <a:r>
              <a:rPr lang="fr-FR" sz="1200" b="1" kern="1200" dirty="0" smtClean="0">
                <a:solidFill>
                  <a:schemeClr val="tx1"/>
                </a:solidFill>
                <a:effectLst/>
                <a:latin typeface="+mn-lt"/>
                <a:ea typeface="MS PGothic" pitchFamily="34" charset="-128"/>
                <a:cs typeface="ＭＳ Ｐゴシック" charset="0"/>
              </a:rPr>
              <a:t>…c’est une initiative, un choix ! </a:t>
            </a:r>
            <a:endParaRPr lang="fr-FR" sz="1200" kern="1200" dirty="0" smtClean="0">
              <a:solidFill>
                <a:schemeClr val="tx1"/>
              </a:solidFill>
              <a:effectLst/>
              <a:latin typeface="+mn-lt"/>
              <a:ea typeface="MS PGothic" pitchFamily="34" charset="-128"/>
              <a:cs typeface="ＭＳ Ｐゴシック" charset="0"/>
            </a:endParaRPr>
          </a:p>
          <a:p>
            <a:pPr eaLnBrk="1" hangingPunct="1">
              <a:lnSpc>
                <a:spcPct val="80000"/>
              </a:lnSpc>
              <a:spcBef>
                <a:spcPct val="0"/>
              </a:spcBef>
            </a:pPr>
            <a:endParaRPr lang="fr-FR" sz="900" dirty="0" smtClean="0"/>
          </a:p>
        </p:txBody>
      </p:sp>
      <p:sp>
        <p:nvSpPr>
          <p:cNvPr id="62467" name="Espace réservé du numéro de diapositive 3"/>
          <p:cNvSpPr>
            <a:spLocks noGrp="1"/>
          </p:cNvSpPr>
          <p:nvPr>
            <p:ph type="sldNum" sz="quarter" idx="5"/>
          </p:nvPr>
        </p:nvSpPr>
        <p:spPr bwMode="auto">
          <a:noFill/>
          <a:ln>
            <a:miter lim="800000"/>
            <a:headEnd/>
            <a:tailEnd/>
          </a:ln>
        </p:spPr>
        <p:txBody>
          <a:bodyPr/>
          <a:lstStyle/>
          <a:p>
            <a:pPr eaLnBrk="0" hangingPunct="0"/>
            <a:fld id="{68BCCB6E-7319-40FA-83E0-517AE5BB0335}" type="slidenum">
              <a:rPr lang="fr-FR">
                <a:latin typeface="Times New Roman" pitchFamily="18" charset="0"/>
              </a:rPr>
              <a:pPr eaLnBrk="0" hangingPunct="0"/>
              <a:t>7</a:t>
            </a:fld>
            <a:endParaRPr lang="fr-FR">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endParaRPr lang="fr-FR" baseline="0" dirty="0" smtClean="0"/>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a:lstStyle/>
          <a:p>
            <a:endParaRPr lang="fr-FR" baseline="0" dirty="0" smtClean="0"/>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B970999E-C914-4D0C-83AE-2C57AE5B6581}" type="slidenum">
              <a:rPr lang="fr-F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6BF9A6CF-DC63-4EE9-8334-A8A520214C34}" type="datetimeFigureOut">
              <a:rPr lang="fr-FR"/>
              <a:pPr/>
              <a:t>13/12/2015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796B815-FD04-45FE-BE43-8C96B15EFE5F}"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4A037AA-D176-4893-A204-70BCBF892777}" type="datetimeFigureOut">
              <a:rPr lang="fr-FR"/>
              <a:pPr/>
              <a:t>13/12/2015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76478BD-EDE2-48BF-9EF4-F3ABD4E054E7}"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725139D5-C2BC-4B8B-9FBE-E9F619EDF7C9}" type="datetimeFigureOut">
              <a:rPr lang="fr-FR"/>
              <a:pPr/>
              <a:t>13/12/2015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4E6B309-DAA9-411F-B091-A081C88B87E5}"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E16F127-DED9-4A74-BEB5-6AE5FCD8B94F}" type="datetimeFigureOut">
              <a:rPr lang="fr-FR"/>
              <a:pPr/>
              <a:t>13/12/2015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2F1D1B6-3391-4120-AD6C-667E9388734B}"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EE2A40E3-D378-484C-B304-9852E5F0EA8B}" type="datetimeFigureOut">
              <a:rPr lang="fr-FR"/>
              <a:pPr/>
              <a:t>13/12/2015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9638FFA-4B27-49B5-B25E-C23CDEEA092E}"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78389AF2-71C1-4D0C-9A1B-042D0E3CF38A}" type="datetimeFigureOut">
              <a:rPr lang="fr-FR"/>
              <a:pPr/>
              <a:t>13/12/2015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68D3EE6B-EA4D-4724-A944-76CD4FC03CCB}"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7C394DC0-0574-4B5E-8068-A5C97C3ED91E}" type="datetimeFigureOut">
              <a:rPr lang="fr-FR"/>
              <a:pPr/>
              <a:t>13/12/2015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C1FA3A17-172E-4AD9-AEA2-9066397EF3D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fld id="{045B36F7-7B03-431A-AA8F-F32408A3298C}" type="datetimeFigureOut">
              <a:rPr lang="fr-FR"/>
              <a:pPr/>
              <a:t>13/12/2015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8D5F183-3578-4C7E-8F51-353A035E00BC}"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B09F1A4D-BF3C-4805-B48F-05E0376D7FC9}" type="datetimeFigureOut">
              <a:rPr lang="fr-FR"/>
              <a:pPr/>
              <a:t>13/12/2015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440CBB1C-ADB4-429F-8903-1191D444D2F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B6CDDC2E-D5FE-4D8F-9644-700226158F17}" type="datetimeFigureOut">
              <a:rPr lang="fr-FR"/>
              <a:pPr/>
              <a:t>13/12/2015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711A645-B370-4E27-BCA7-F264C8C5A0A7}"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7EC83D5D-9C10-45E1-8E63-BFC78B3AF14D}" type="datetimeFigureOut">
              <a:rPr lang="fr-FR"/>
              <a:pPr/>
              <a:t>13/12/2015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B2D543A-ADED-43D7-AEAD-B4B03035B1DC}"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2614965-22C0-4799-8686-05FD817A00D6}" type="datetimeFigureOut">
              <a:rPr lang="fr-FR"/>
              <a:pPr/>
              <a:t>13/12/2015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B3C4AC-61F3-4A2C-A14F-09BAD5C00415}"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acim.ouvaton.org/"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6250" y="1048534"/>
            <a:ext cx="8210550" cy="2062103"/>
          </a:xfrm>
          <a:prstGeom prst="rect">
            <a:avLst/>
          </a:prstGeom>
          <a:solidFill>
            <a:srgbClr val="7030A0"/>
          </a:solidFill>
        </p:spPr>
        <p:txBody>
          <a:bodyPr wrap="square" rtlCol="0">
            <a:spAutoFit/>
          </a:bodyPr>
          <a:lstStyle/>
          <a:p>
            <a:pPr algn="ctr"/>
            <a:endParaRPr lang="fr-FR" sz="4000" dirty="0" smtClean="0">
              <a:solidFill>
                <a:schemeClr val="bg1"/>
              </a:solidFill>
              <a:latin typeface="Bodoni MT Black" panose="02070A03080606020203" pitchFamily="18" charset="0"/>
            </a:endParaRPr>
          </a:p>
          <a:p>
            <a:pPr algn="ctr"/>
            <a:r>
              <a:rPr lang="fr-FR" sz="4800" b="1" dirty="0" smtClean="0">
                <a:solidFill>
                  <a:schemeClr val="bg1"/>
                </a:solidFill>
                <a:latin typeface="+mn-lt"/>
                <a:cs typeface="Aharoni" panose="02010803020104030203" pitchFamily="2" charset="-79"/>
              </a:rPr>
              <a:t>Enseigner le calcul mental</a:t>
            </a:r>
          </a:p>
          <a:p>
            <a:pPr algn="ctr"/>
            <a:endParaRPr lang="fr-FR" sz="4000" dirty="0">
              <a:solidFill>
                <a:schemeClr val="bg1"/>
              </a:solidFill>
              <a:latin typeface="Bodoni MT Black" panose="02070A03080606020203" pitchFamily="18" charset="0"/>
            </a:endParaRPr>
          </a:p>
        </p:txBody>
      </p:sp>
      <p:sp>
        <p:nvSpPr>
          <p:cNvPr id="3" name="ZoneTexte 2"/>
          <p:cNvSpPr txBox="1"/>
          <p:nvPr/>
        </p:nvSpPr>
        <p:spPr>
          <a:xfrm>
            <a:off x="961292" y="3475229"/>
            <a:ext cx="7069016" cy="954107"/>
          </a:xfrm>
          <a:prstGeom prst="rect">
            <a:avLst/>
          </a:prstGeom>
          <a:noFill/>
        </p:spPr>
        <p:txBody>
          <a:bodyPr wrap="square" rtlCol="0">
            <a:spAutoFit/>
          </a:bodyPr>
          <a:lstStyle/>
          <a:p>
            <a:pPr algn="ctr"/>
            <a:r>
              <a:rPr lang="fr-FR" sz="2800" b="1" dirty="0" smtClean="0">
                <a:cs typeface="Aharoni" panose="02010803020104030203" pitchFamily="2" charset="-79"/>
              </a:rPr>
              <a:t>Présentiel – décembre 2015 </a:t>
            </a:r>
          </a:p>
          <a:p>
            <a:pPr algn="ctr"/>
            <a:r>
              <a:rPr lang="fr-FR" sz="2800" b="1" dirty="0" smtClean="0">
                <a:cs typeface="Aharoni" panose="02010803020104030203" pitchFamily="2" charset="-79"/>
              </a:rPr>
              <a:t>Bergerac Est</a:t>
            </a:r>
            <a:endParaRPr lang="fr-FR" sz="2800" b="1" dirty="0">
              <a:cs typeface="Aharoni" panose="02010803020104030203" pitchFamily="2" charset="-79"/>
            </a:endParaRPr>
          </a:p>
        </p:txBody>
      </p:sp>
      <p:sp>
        <p:nvSpPr>
          <p:cNvPr id="4" name="ZoneTexte 3"/>
          <p:cNvSpPr txBox="1"/>
          <p:nvPr/>
        </p:nvSpPr>
        <p:spPr>
          <a:xfrm>
            <a:off x="961292" y="4916504"/>
            <a:ext cx="7725508" cy="1200329"/>
          </a:xfrm>
          <a:prstGeom prst="rect">
            <a:avLst/>
          </a:prstGeom>
          <a:solidFill>
            <a:srgbClr val="92D050"/>
          </a:solidFill>
        </p:spPr>
        <p:txBody>
          <a:bodyPr wrap="square" rtlCol="0">
            <a:spAutoFit/>
          </a:bodyPr>
          <a:lstStyle/>
          <a:p>
            <a:r>
              <a:rPr lang="fr-FR" sz="2400" b="1" dirty="0" smtClean="0">
                <a:cs typeface="Aharoni" panose="02010803020104030203" pitchFamily="2" charset="-79"/>
              </a:rPr>
              <a:t>Catherine TAVEAU, professeure de mathématiques à l’ESPE d’Aquitaine, antenne de Périgueux</a:t>
            </a:r>
          </a:p>
          <a:p>
            <a:r>
              <a:rPr lang="fr-FR" sz="2400" b="1" dirty="0" smtClean="0">
                <a:cs typeface="Aharoni" panose="02010803020104030203" pitchFamily="2" charset="-79"/>
              </a:rPr>
              <a:t>Marie ALAYRAC, CPC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3850"/>
            <a:ext cx="8229600" cy="827088"/>
          </a:xfrm>
        </p:spPr>
        <p:txBody>
          <a:bodyPr/>
          <a:lstStyle/>
          <a:p>
            <a:r>
              <a:rPr lang="fr-FR" sz="4000" b="1" dirty="0">
                <a:solidFill>
                  <a:srgbClr val="FF0000"/>
                </a:solidFill>
              </a:rPr>
              <a:t>2) Et en </a:t>
            </a:r>
            <a:r>
              <a:rPr lang="fr-FR" sz="4000" b="1" dirty="0" smtClean="0">
                <a:solidFill>
                  <a:srgbClr val="FF0000"/>
                </a:solidFill>
              </a:rPr>
              <a:t>classe, comment </a:t>
            </a:r>
            <a:r>
              <a:rPr lang="fr-FR" sz="4000" b="1" dirty="0">
                <a:solidFill>
                  <a:srgbClr val="FF0000"/>
                </a:solidFill>
              </a:rPr>
              <a:t>fait-on </a:t>
            </a:r>
            <a:r>
              <a:rPr lang="fr-FR" sz="4000" b="1" dirty="0" smtClean="0">
                <a:solidFill>
                  <a:srgbClr val="FF0000"/>
                </a:solidFill>
              </a:rPr>
              <a:t>?</a:t>
            </a:r>
            <a:endParaRPr lang="fr-FR" sz="4800" dirty="0"/>
          </a:p>
        </p:txBody>
      </p:sp>
      <p:sp>
        <p:nvSpPr>
          <p:cNvPr id="3" name="Espace réservé du contenu 2"/>
          <p:cNvSpPr>
            <a:spLocks noGrp="1"/>
          </p:cNvSpPr>
          <p:nvPr>
            <p:ph idx="1"/>
          </p:nvPr>
        </p:nvSpPr>
        <p:spPr>
          <a:xfrm>
            <a:off x="457200" y="1436688"/>
            <a:ext cx="8420100" cy="4164013"/>
          </a:xfrm>
        </p:spPr>
        <p:txBody>
          <a:bodyPr/>
          <a:lstStyle/>
          <a:p>
            <a:pPr marL="0" indent="0" algn="ctr">
              <a:buNone/>
            </a:pPr>
            <a:r>
              <a:rPr lang="fr-FR" sz="3400" b="1" dirty="0">
                <a:solidFill>
                  <a:srgbClr val="7030A0"/>
                </a:solidFill>
              </a:rPr>
              <a:t>A</a:t>
            </a:r>
            <a:r>
              <a:rPr lang="fr-FR" sz="3400" b="1" dirty="0" smtClean="0">
                <a:solidFill>
                  <a:srgbClr val="7030A0"/>
                </a:solidFill>
              </a:rPr>
              <a:t>. Construire les </a:t>
            </a:r>
            <a:r>
              <a:rPr lang="fr-FR" sz="3400" b="1" dirty="0">
                <a:solidFill>
                  <a:srgbClr val="7030A0"/>
                </a:solidFill>
              </a:rPr>
              <a:t>faits </a:t>
            </a:r>
            <a:r>
              <a:rPr lang="fr-FR" sz="3400" b="1" dirty="0" smtClean="0">
                <a:solidFill>
                  <a:srgbClr val="7030A0"/>
                </a:solidFill>
              </a:rPr>
              <a:t>numériques et leur donner du sens, en classe </a:t>
            </a:r>
            <a:endParaRPr lang="fr-FR" sz="3400" b="1" u="sng" dirty="0">
              <a:solidFill>
                <a:srgbClr val="7030A0"/>
              </a:solidFill>
            </a:endParaRPr>
          </a:p>
          <a:p>
            <a:pPr marL="0" indent="0">
              <a:buNone/>
            </a:pPr>
            <a:endParaRPr lang="fr-FR" sz="1600" dirty="0" smtClean="0">
              <a:sym typeface="Wingdings" panose="05000000000000000000" pitchFamily="2" charset="2"/>
            </a:endParaRPr>
          </a:p>
          <a:p>
            <a:pPr marL="0" indent="0" algn="ctr">
              <a:buNone/>
            </a:pPr>
            <a:r>
              <a:rPr lang="fr-FR" sz="2800" dirty="0" smtClean="0">
                <a:sym typeface="Wingdings" panose="05000000000000000000" pitchFamily="2" charset="2"/>
              </a:rPr>
              <a:t>Par exemple pour les tables de multiplication :</a:t>
            </a:r>
          </a:p>
          <a:p>
            <a:pPr marL="0" indent="0">
              <a:buNone/>
            </a:pPr>
            <a:endParaRPr lang="fr-FR" sz="2800" dirty="0">
              <a:sym typeface="Wingdings" panose="05000000000000000000" pitchFamily="2" charset="2"/>
            </a:endParaRPr>
          </a:p>
          <a:p>
            <a:pPr>
              <a:buFont typeface="Wingdings"/>
              <a:buChar char="à"/>
            </a:pPr>
            <a:r>
              <a:rPr lang="fr-FR" sz="2800" dirty="0" smtClean="0">
                <a:sym typeface="Wingdings" panose="05000000000000000000" pitchFamily="2" charset="2"/>
              </a:rPr>
              <a:t>Les tables de Planchon</a:t>
            </a:r>
          </a:p>
          <a:p>
            <a:pPr>
              <a:buFont typeface="Wingdings"/>
              <a:buChar char="à"/>
            </a:pPr>
            <a:endParaRPr lang="fr-FR" sz="2800" dirty="0">
              <a:sym typeface="Wingdings" panose="05000000000000000000" pitchFamily="2" charset="2"/>
            </a:endParaRPr>
          </a:p>
          <a:p>
            <a:pPr>
              <a:buFont typeface="Wingdings"/>
              <a:buChar char="à"/>
            </a:pPr>
            <a:r>
              <a:rPr lang="fr-FR" sz="2800" dirty="0" smtClean="0">
                <a:sym typeface="Wingdings" panose="05000000000000000000" pitchFamily="2" charset="2"/>
              </a:rPr>
              <a:t>La table de Pythagore</a:t>
            </a:r>
            <a:endParaRPr lang="fr-FR" sz="2800" dirty="0"/>
          </a:p>
        </p:txBody>
      </p:sp>
    </p:spTree>
    <p:extLst>
      <p:ext uri="{BB962C8B-B14F-4D97-AF65-F5344CB8AC3E}">
        <p14:creationId xmlns:p14="http://schemas.microsoft.com/office/powerpoint/2010/main" val="21699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11</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fr-FR" dirty="0" smtClean="0"/>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12</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13</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400" b="1" dirty="0" smtClean="0">
                          <a:solidFill>
                            <a:schemeClr val="accent6">
                              <a:lumMod val="75000"/>
                            </a:schemeClr>
                          </a:solidFill>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14</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400" b="1" dirty="0" smtClean="0">
                          <a:solidFill>
                            <a:schemeClr val="accent6">
                              <a:lumMod val="75000"/>
                            </a:schemeClr>
                          </a:solidFill>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15</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chemeClr val="tx1"/>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400" b="1" dirty="0" smtClean="0">
                          <a:solidFill>
                            <a:schemeClr val="accent6">
                              <a:lumMod val="75000"/>
                            </a:schemeClr>
                          </a:solidFill>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16</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00B050"/>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7030A0"/>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70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accent6">
                              <a:lumMod val="75000"/>
                            </a:schemeClr>
                          </a:solidFill>
                        </a:rPr>
                        <a:t>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accent6">
                              <a:lumMod val="75000"/>
                            </a:schemeClr>
                          </a:solidFill>
                        </a:rPr>
                        <a:t>90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400" b="1" dirty="0" smtClean="0">
                          <a:solidFill>
                            <a:schemeClr val="accent6">
                              <a:lumMod val="75000"/>
                            </a:schemeClr>
                          </a:solidFill>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z="1400" smtClean="0">
              <a:solidFill>
                <a:schemeClr val="tx1"/>
              </a:solidFill>
              <a:latin typeface="Arial" charset="0"/>
              <a:ea typeface="MS PGothic" pitchFamily="34" charset="-128"/>
            </a:endParaRPr>
          </a:p>
        </p:txBody>
      </p:sp>
      <p:sp>
        <p:nvSpPr>
          <p:cNvPr id="49154" name="Espace réservé du numéro de diapositive 3"/>
          <p:cNvSpPr>
            <a:spLocks noGrp="1"/>
          </p:cNvSpPr>
          <p:nvPr>
            <p:ph type="sldNum" sz="quarter" idx="12"/>
          </p:nvPr>
        </p:nvSpPr>
        <p:spPr bwMode="auto">
          <a:noFill/>
          <a:ln>
            <a:miter lim="800000"/>
            <a:headEnd/>
            <a:tailEnd/>
          </a:ln>
        </p:spPr>
        <p:txBody>
          <a:bodyPr/>
          <a:lstStyle/>
          <a:p>
            <a:fld id="{9C0E1ED4-E776-40B3-A536-7937A8EE5A9E}" type="slidenum">
              <a:rPr lang="fr-FR" sz="1400">
                <a:solidFill>
                  <a:schemeClr val="tx1"/>
                </a:solidFill>
                <a:latin typeface="Arial" charset="0"/>
              </a:rPr>
              <a:pPr/>
              <a:t>17</a:t>
            </a:fld>
            <a:endParaRPr lang="fr-FR" sz="1400">
              <a:solidFill>
                <a:schemeClr val="tx1"/>
              </a:solidFill>
              <a:latin typeface="Arial" charset="0"/>
            </a:endParaRPr>
          </a:p>
        </p:txBody>
      </p:sp>
      <p:graphicFrame>
        <p:nvGraphicFramePr>
          <p:cNvPr id="390269" name="Group 125"/>
          <p:cNvGraphicFramePr>
            <a:graphicFrameLocks noGrp="1"/>
          </p:cNvGraphicFramePr>
          <p:nvPr>
            <p:extLst>
              <p:ext uri="{D42A27DB-BD31-4B8C-83A1-F6EECF244321}">
                <p14:modId xmlns:p14="http://schemas.microsoft.com/office/powerpoint/2010/main" val="1260467419"/>
              </p:ext>
            </p:extLst>
          </p:nvPr>
        </p:nvGraphicFramePr>
        <p:xfrm>
          <a:off x="1857375" y="1020934"/>
          <a:ext cx="5306308" cy="5700541"/>
        </p:xfrm>
        <a:graphic>
          <a:graphicData uri="http://schemas.openxmlformats.org/drawingml/2006/table">
            <a:tbl>
              <a:tblPr/>
              <a:tblGrid>
                <a:gridCol w="483269"/>
                <a:gridCol w="481970"/>
                <a:gridCol w="481970"/>
                <a:gridCol w="483269"/>
                <a:gridCol w="483269"/>
                <a:gridCol w="484569"/>
                <a:gridCol w="479742"/>
                <a:gridCol w="481970"/>
                <a:gridCol w="479742"/>
                <a:gridCol w="483269"/>
                <a:gridCol w="483269"/>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50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49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70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64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7030A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b="1" dirty="0" smtClean="0">
                        <a:solidFill>
                          <a:srgbClr val="FF0000"/>
                        </a:solidFil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rgbClr val="FF0000"/>
                          </a:solidFill>
                        </a:rPr>
                        <a:t>81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dirty="0" smtClean="0">
                          <a:ln>
                            <a:noFill/>
                          </a:ln>
                          <a:solidFill>
                            <a:schemeClr val="tx1"/>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tx1"/>
                          </a:solidFill>
                        </a:rPr>
                        <a:t>70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b="1" dirty="0" smtClean="0">
                          <a:solidFill>
                            <a:schemeClr val="tx1"/>
                          </a:solidFill>
                        </a:rPr>
                        <a:t>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b="1" dirty="0" smtClean="0">
                          <a:solidFill>
                            <a:schemeClr val="tx1"/>
                          </a:solidFill>
                        </a:rPr>
                        <a:t>90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400" b="1" dirty="0" smtClean="0">
                          <a:solidFill>
                            <a:schemeClr val="tx1"/>
                          </a:solidFill>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844" y="282339"/>
            <a:ext cx="892971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spAutoFit/>
          </a:bodyPr>
          <a:lstStyle/>
          <a:p>
            <a:pPr algn="ctr"/>
            <a:r>
              <a:rPr lang="fr-FR" sz="3200">
                <a:solidFill>
                  <a:schemeClr val="tx1"/>
                </a:solidFill>
                <a:latin typeface="Arial" charset="0"/>
                <a:ea typeface="MS PGothic" pitchFamily="34" charset="-128"/>
              </a:rPr>
              <a:t>Enseigner les faits numériques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2) Et en </a:t>
            </a:r>
            <a:r>
              <a:rPr lang="fr-FR" sz="4000" b="1" dirty="0" smtClean="0">
                <a:solidFill>
                  <a:srgbClr val="FF0000"/>
                </a:solidFill>
              </a:rPr>
              <a:t>classe, comment </a:t>
            </a:r>
            <a:r>
              <a:rPr lang="fr-FR" sz="4000" b="1" dirty="0">
                <a:solidFill>
                  <a:srgbClr val="FF0000"/>
                </a:solidFill>
              </a:rPr>
              <a:t>fait-on ?</a:t>
            </a:r>
            <a:endParaRPr lang="fr-FR" sz="4000" dirty="0"/>
          </a:p>
        </p:txBody>
      </p:sp>
      <p:sp>
        <p:nvSpPr>
          <p:cNvPr id="3" name="Espace réservé du contenu 2"/>
          <p:cNvSpPr>
            <a:spLocks noGrp="1"/>
          </p:cNvSpPr>
          <p:nvPr>
            <p:ph idx="1"/>
          </p:nvPr>
        </p:nvSpPr>
        <p:spPr>
          <a:xfrm>
            <a:off x="323850" y="1600200"/>
            <a:ext cx="8362950" cy="4525963"/>
          </a:xfrm>
        </p:spPr>
        <p:txBody>
          <a:bodyPr/>
          <a:lstStyle/>
          <a:p>
            <a:pPr marL="0" indent="0" algn="ctr">
              <a:buNone/>
            </a:pPr>
            <a:r>
              <a:rPr lang="fr-FR" sz="3400" b="1" dirty="0" smtClean="0">
                <a:solidFill>
                  <a:srgbClr val="7030A0"/>
                </a:solidFill>
              </a:rPr>
              <a:t>B. Mémoriser les </a:t>
            </a:r>
            <a:r>
              <a:rPr lang="fr-FR" sz="3400" b="1" dirty="0">
                <a:solidFill>
                  <a:srgbClr val="7030A0"/>
                </a:solidFill>
              </a:rPr>
              <a:t>faits numériques </a:t>
            </a:r>
            <a:r>
              <a:rPr lang="fr-FR" sz="3400" b="1" dirty="0" smtClean="0">
                <a:solidFill>
                  <a:srgbClr val="7030A0"/>
                </a:solidFill>
              </a:rPr>
              <a:t>et entretenir leur connaissance en classe</a:t>
            </a:r>
            <a:endParaRPr lang="fr-FR" sz="3400" b="1" u="sng" dirty="0">
              <a:solidFill>
                <a:srgbClr val="7030A0"/>
              </a:solidFill>
            </a:endParaRPr>
          </a:p>
          <a:p>
            <a:pPr marL="0" indent="0">
              <a:buNone/>
            </a:pPr>
            <a:endParaRPr lang="fr-FR" sz="1800" dirty="0" smtClean="0"/>
          </a:p>
          <a:p>
            <a:pPr>
              <a:buFont typeface="Wingdings"/>
              <a:buChar char="à"/>
            </a:pPr>
            <a:r>
              <a:rPr lang="fr-FR" dirty="0" smtClean="0">
                <a:sym typeface="Wingdings" panose="05000000000000000000" pitchFamily="2" charset="2"/>
              </a:rPr>
              <a:t>Les sites en ligne, dont </a:t>
            </a:r>
            <a:r>
              <a:rPr lang="fr-FR" dirty="0" err="1" smtClean="0">
                <a:sym typeface="Wingdings" panose="05000000000000000000" pitchFamily="2" charset="2"/>
              </a:rPr>
              <a:t>calcul@tice</a:t>
            </a:r>
            <a:endParaRPr lang="fr-FR" dirty="0" smtClean="0">
              <a:sym typeface="Wingdings" panose="05000000000000000000" pitchFamily="2" charset="2"/>
            </a:endParaRPr>
          </a:p>
          <a:p>
            <a:pPr marL="0" indent="0">
              <a:buNone/>
            </a:pPr>
            <a:endParaRPr lang="fr-FR" sz="1800" dirty="0">
              <a:sym typeface="Wingdings" panose="05000000000000000000" pitchFamily="2" charset="2"/>
            </a:endParaRPr>
          </a:p>
          <a:p>
            <a:pPr>
              <a:buFont typeface="Wingdings"/>
              <a:buChar char="à"/>
            </a:pPr>
            <a:r>
              <a:rPr lang="fr-FR" dirty="0" smtClean="0">
                <a:sym typeface="Wingdings" panose="05000000000000000000" pitchFamily="2" charset="2"/>
              </a:rPr>
              <a:t>Les boites d’allumettes</a:t>
            </a:r>
          </a:p>
          <a:p>
            <a:pPr marL="0" indent="0">
              <a:buNone/>
            </a:pPr>
            <a:endParaRPr lang="fr-FR" sz="1800" dirty="0">
              <a:sym typeface="Wingdings" panose="05000000000000000000" pitchFamily="2" charset="2"/>
            </a:endParaRPr>
          </a:p>
          <a:p>
            <a:pPr>
              <a:buFont typeface="Wingdings"/>
              <a:buChar char="à"/>
            </a:pPr>
            <a:r>
              <a:rPr lang="fr-FR" dirty="0" smtClean="0">
                <a:sym typeface="Wingdings" panose="05000000000000000000" pitchFamily="2" charset="2"/>
              </a:rPr>
              <a:t>La méthode de 1929</a:t>
            </a:r>
          </a:p>
          <a:p>
            <a:pPr marL="0" indent="0">
              <a:buNone/>
            </a:pPr>
            <a:endParaRPr lang="fr-FR" sz="1200" dirty="0">
              <a:sym typeface="Wingdings" panose="05000000000000000000" pitchFamily="2" charset="2"/>
            </a:endParaRPr>
          </a:p>
        </p:txBody>
      </p:sp>
    </p:spTree>
    <p:extLst>
      <p:ext uri="{BB962C8B-B14F-4D97-AF65-F5344CB8AC3E}">
        <p14:creationId xmlns:p14="http://schemas.microsoft.com/office/powerpoint/2010/main" val="9645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285236"/>
            <a:ext cx="6858000" cy="2387600"/>
          </a:xfrm>
        </p:spPr>
        <p:txBody>
          <a:bodyPr/>
          <a:lstStyle/>
          <a:p>
            <a:r>
              <a:rPr lang="fr-FR" dirty="0"/>
              <a:t>L</a:t>
            </a:r>
            <a:r>
              <a:rPr lang="fr-FR" dirty="0" smtClean="0"/>
              <a:t>’apprentissage des tables de multiplication.</a:t>
            </a:r>
            <a:endParaRPr lang="fr-FR" dirty="0"/>
          </a:p>
        </p:txBody>
      </p:sp>
      <p:sp>
        <p:nvSpPr>
          <p:cNvPr id="3" name="Sous-titre 2"/>
          <p:cNvSpPr>
            <a:spLocks noGrp="1"/>
          </p:cNvSpPr>
          <p:nvPr>
            <p:ph type="subTitle" idx="1"/>
          </p:nvPr>
        </p:nvSpPr>
        <p:spPr>
          <a:xfrm>
            <a:off x="1143000" y="3022488"/>
            <a:ext cx="6999668" cy="2463912"/>
          </a:xfrm>
        </p:spPr>
        <p:txBody>
          <a:bodyPr>
            <a:normAutofit fontScale="55000" lnSpcReduction="20000"/>
          </a:bodyPr>
          <a:lstStyle/>
          <a:p>
            <a:pPr marL="342900" indent="-342900" algn="l">
              <a:buFont typeface="Arial" panose="020B0604020202020204" pitchFamily="34" charset="0"/>
              <a:buChar char="•"/>
            </a:pPr>
            <a:r>
              <a:rPr lang="fr-FR" dirty="0" smtClean="0"/>
              <a:t>On choisit la « table » à travailler en mettant le nombre au milieu.</a:t>
            </a:r>
          </a:p>
          <a:p>
            <a:pPr marL="342900" indent="-342900" algn="l">
              <a:buFont typeface="Arial" panose="020B0604020202020204" pitchFamily="34" charset="0"/>
              <a:buChar char="•"/>
            </a:pPr>
            <a:r>
              <a:rPr lang="fr-FR" dirty="0" smtClean="0"/>
              <a:t>Dans un 1</a:t>
            </a:r>
            <a:r>
              <a:rPr lang="fr-FR" baseline="30000" dirty="0" smtClean="0"/>
              <a:t>er</a:t>
            </a:r>
            <a:r>
              <a:rPr lang="fr-FR" dirty="0" smtClean="0"/>
              <a:t> temps, on fait fonctionner la roue en classe avec les résultats visibles.</a:t>
            </a:r>
          </a:p>
          <a:p>
            <a:pPr marL="342900" indent="-342900" algn="l">
              <a:buFont typeface="Arial" panose="020B0604020202020204" pitchFamily="34" charset="0"/>
              <a:buChar char="•"/>
            </a:pPr>
            <a:r>
              <a:rPr lang="fr-FR" dirty="0" smtClean="0"/>
              <a:t>Avec les élèves, on efface les résultats des tables au fur et à mesure en commençant par les plus faciles : x0, x1, x10, x5… et on continue de tourner…</a:t>
            </a:r>
          </a:p>
          <a:p>
            <a:pPr marL="342900" indent="-342900" algn="l">
              <a:buFont typeface="Arial" panose="020B0604020202020204" pitchFamily="34" charset="0"/>
              <a:buChar char="•"/>
            </a:pPr>
            <a:r>
              <a:rPr lang="fr-FR" dirty="0" smtClean="0"/>
              <a:t>En autonomie ou en révision le soir : sur le brouillon au crayon à papier ou sur document vierge plastifié avec </a:t>
            </a:r>
            <a:r>
              <a:rPr lang="fr-FR" dirty="0" err="1" smtClean="0"/>
              <a:t>véléda</a:t>
            </a:r>
            <a:r>
              <a:rPr lang="fr-FR" dirty="0" smtClean="0"/>
              <a:t>, l’élève  gère seul les produits qu’il connait et les efface au fur et à mesure, le but étant de les effacer tous au bout d’un certain nombre de tours.</a:t>
            </a:r>
            <a:endParaRPr lang="fr-FR" dirty="0"/>
          </a:p>
        </p:txBody>
      </p:sp>
    </p:spTree>
    <p:extLst>
      <p:ext uri="{BB962C8B-B14F-4D97-AF65-F5344CB8AC3E}">
        <p14:creationId xmlns:p14="http://schemas.microsoft.com/office/powerpoint/2010/main" val="12498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lstStyle/>
          <a:p>
            <a:r>
              <a:rPr lang="fr-FR" sz="3000" b="1" dirty="0" smtClean="0">
                <a:solidFill>
                  <a:srgbClr val="FF0066"/>
                </a:solidFill>
              </a:rPr>
              <a:t>Déc.-15 : Recommandations du </a:t>
            </a:r>
            <a:r>
              <a:rPr lang="fr-FR" sz="3000" b="1" dirty="0" err="1" smtClean="0">
                <a:solidFill>
                  <a:srgbClr val="FF0066"/>
                </a:solidFill>
              </a:rPr>
              <a:t>cnesco</a:t>
            </a:r>
            <a:r>
              <a:rPr lang="fr-FR" sz="3000" b="1" dirty="0" smtClean="0">
                <a:solidFill>
                  <a:srgbClr val="FF0066"/>
                </a:solidFill>
              </a:rPr>
              <a:t> </a:t>
            </a:r>
            <a:br>
              <a:rPr lang="fr-FR" sz="3000" b="1" dirty="0" smtClean="0">
                <a:solidFill>
                  <a:srgbClr val="FF0066"/>
                </a:solidFill>
              </a:rPr>
            </a:br>
            <a:r>
              <a:rPr lang="fr-FR" sz="3000" b="1" dirty="0" smtClean="0">
                <a:solidFill>
                  <a:srgbClr val="FF0066"/>
                </a:solidFill>
              </a:rPr>
              <a:t>pour améliorer </a:t>
            </a:r>
            <a:r>
              <a:rPr lang="fr-FR" sz="3000" b="1" dirty="0">
                <a:solidFill>
                  <a:srgbClr val="FF0066"/>
                </a:solidFill>
              </a:rPr>
              <a:t>les </a:t>
            </a:r>
            <a:r>
              <a:rPr lang="fr-FR" sz="3000" b="1" dirty="0" smtClean="0">
                <a:solidFill>
                  <a:srgbClr val="FF0066"/>
                </a:solidFill>
              </a:rPr>
              <a:t>premiers apprentissages de </a:t>
            </a:r>
            <a:r>
              <a:rPr lang="fr-FR" sz="3000" b="1" dirty="0">
                <a:solidFill>
                  <a:srgbClr val="FF0066"/>
                </a:solidFill>
              </a:rPr>
              <a:t>tous les élèves </a:t>
            </a:r>
            <a:r>
              <a:rPr lang="fr-FR" sz="3000" b="1" dirty="0" smtClean="0">
                <a:solidFill>
                  <a:srgbClr val="FF0066"/>
                </a:solidFill>
              </a:rPr>
              <a:t>sur </a:t>
            </a:r>
            <a:r>
              <a:rPr lang="fr-FR" sz="3000" b="1" dirty="0">
                <a:solidFill>
                  <a:srgbClr val="FF0066"/>
                </a:solidFill>
              </a:rPr>
              <a:t>les nombres et </a:t>
            </a:r>
            <a:r>
              <a:rPr lang="fr-FR" sz="3000" b="1" dirty="0" smtClean="0">
                <a:solidFill>
                  <a:srgbClr val="FF0066"/>
                </a:solidFill>
              </a:rPr>
              <a:t>les opérations</a:t>
            </a:r>
            <a:endParaRPr lang="fr-FR" sz="3000" b="1" dirty="0">
              <a:solidFill>
                <a:srgbClr val="FF0066"/>
              </a:solidFill>
            </a:endParaRPr>
          </a:p>
        </p:txBody>
      </p:sp>
      <p:sp>
        <p:nvSpPr>
          <p:cNvPr id="3" name="Espace réservé du contenu 2"/>
          <p:cNvSpPr>
            <a:spLocks noGrp="1"/>
          </p:cNvSpPr>
          <p:nvPr>
            <p:ph idx="1"/>
          </p:nvPr>
        </p:nvSpPr>
        <p:spPr>
          <a:xfrm>
            <a:off x="457200" y="1876096"/>
            <a:ext cx="8229600" cy="4543753"/>
          </a:xfrm>
        </p:spPr>
        <p:txBody>
          <a:bodyPr/>
          <a:lstStyle/>
          <a:p>
            <a:pPr>
              <a:buFont typeface="Wingdings" panose="05000000000000000000" pitchFamily="2" charset="2"/>
              <a:buChar char="Ø"/>
            </a:pPr>
            <a:r>
              <a:rPr lang="fr-FR" sz="2700" dirty="0" smtClean="0"/>
              <a:t>L’apprentissage des nombres et des calculs ne peut pas se passer de l’apprentissage « par cœur » de « faits numériques ».</a:t>
            </a:r>
          </a:p>
          <a:p>
            <a:pPr>
              <a:buFont typeface="Wingdings" panose="05000000000000000000" pitchFamily="2" charset="2"/>
              <a:buChar char="Ø"/>
            </a:pPr>
            <a:r>
              <a:rPr lang="fr-FR" sz="2700" dirty="0" smtClean="0"/>
              <a:t>Le calcul mental doit être privilégié par rapport au calcul posé, dans l’ordre des apprentissages et dans le temps qui leur est respectivement consacré en classe.</a:t>
            </a:r>
          </a:p>
          <a:p>
            <a:pPr>
              <a:buFont typeface="Wingdings" panose="05000000000000000000" pitchFamily="2" charset="2"/>
              <a:buChar char="Ø"/>
            </a:pPr>
            <a:r>
              <a:rPr lang="fr-FR" sz="2700" dirty="0" smtClean="0"/>
              <a:t>Le fait de mettre en mots sa démarche doit être une occasion pour un élève de passer du « ce que j’ai fait » à « comment je l’ai fait » et même à « pourquoi je l’ai fait ».</a:t>
            </a:r>
            <a:endParaRPr lang="fr-FR" sz="2700" dirty="0"/>
          </a:p>
        </p:txBody>
      </p:sp>
    </p:spTree>
    <p:extLst>
      <p:ext uri="{BB962C8B-B14F-4D97-AF65-F5344CB8AC3E}">
        <p14:creationId xmlns:p14="http://schemas.microsoft.com/office/powerpoint/2010/main" val="148652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494235" y="205215"/>
            <a:ext cx="3348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fr-FR" sz="2400" b="1" u="sng"/>
              <a:t>Les tables de multiplication</a:t>
            </a:r>
            <a:r>
              <a:rPr lang="fr-FR" altLang="fr-FR" sz="2400"/>
              <a:t> </a:t>
            </a:r>
          </a:p>
        </p:txBody>
      </p:sp>
      <p:sp>
        <p:nvSpPr>
          <p:cNvPr id="36899" name="Oval 35"/>
          <p:cNvSpPr>
            <a:spLocks noChangeArrowheads="1"/>
          </p:cNvSpPr>
          <p:nvPr/>
        </p:nvSpPr>
        <p:spPr bwMode="auto">
          <a:xfrm>
            <a:off x="3380185" y="2254250"/>
            <a:ext cx="2537222" cy="2743200"/>
          </a:xfrm>
          <a:prstGeom prst="ellipse">
            <a:avLst/>
          </a:prstGeom>
          <a:solidFill>
            <a:srgbClr val="FFFFFF"/>
          </a:solidFill>
          <a:ln w="28575">
            <a:solidFill>
              <a:srgbClr val="000000"/>
            </a:solidFill>
            <a:round/>
            <a:headEnd/>
            <a:tailEnd/>
          </a:ln>
        </p:spPr>
        <p:txBody>
          <a:bodyPr/>
          <a:lstStyle/>
          <a:p>
            <a:endParaRPr lang="fr-FR"/>
          </a:p>
        </p:txBody>
      </p:sp>
      <p:sp>
        <p:nvSpPr>
          <p:cNvPr id="36898" name="Oval 34"/>
          <p:cNvSpPr>
            <a:spLocks noChangeArrowheads="1"/>
          </p:cNvSpPr>
          <p:nvPr/>
        </p:nvSpPr>
        <p:spPr bwMode="auto">
          <a:xfrm>
            <a:off x="3977878" y="2924175"/>
            <a:ext cx="1165622" cy="1371600"/>
          </a:xfrm>
          <a:prstGeom prst="ellipse">
            <a:avLst/>
          </a:prstGeom>
          <a:solidFill>
            <a:srgbClr val="FFFFFF"/>
          </a:solidFill>
          <a:ln w="38100">
            <a:solidFill>
              <a:srgbClr val="000000"/>
            </a:solidFill>
            <a:round/>
            <a:headEnd/>
            <a:tailEnd/>
          </a:ln>
        </p:spPr>
        <p:txBody>
          <a:bodyPr/>
          <a:lstStyle/>
          <a:p>
            <a:endParaRPr lang="fr-FR"/>
          </a:p>
        </p:txBody>
      </p:sp>
      <p:sp>
        <p:nvSpPr>
          <p:cNvPr id="36897" name="Rectangle 33"/>
          <p:cNvSpPr>
            <a:spLocks noChangeArrowheads="1"/>
          </p:cNvSpPr>
          <p:nvPr/>
        </p:nvSpPr>
        <p:spPr bwMode="auto">
          <a:xfrm>
            <a:off x="4410076" y="3429001"/>
            <a:ext cx="411956" cy="365125"/>
          </a:xfrm>
          <a:prstGeom prst="rect">
            <a:avLst/>
          </a:prstGeom>
          <a:solidFill>
            <a:srgbClr val="FFFFFF"/>
          </a:solidFill>
          <a:ln w="28575">
            <a:solidFill>
              <a:srgbClr val="000000"/>
            </a:solidFill>
            <a:miter lim="800000"/>
            <a:headEnd/>
            <a:tailEnd/>
          </a:ln>
        </p:spPr>
        <p:txBody>
          <a:bodyPr/>
          <a:lstStyle/>
          <a:p>
            <a:pPr algn="ctr"/>
            <a:r>
              <a:rPr lang="fr-FR" altLang="fr-FR" sz="1400" b="1">
                <a:cs typeface="Times New Roman" panose="02020603050405020304" pitchFamily="18" charset="0"/>
              </a:rPr>
              <a:t>5x</a:t>
            </a:r>
            <a:endParaRPr lang="fr-FR" altLang="fr-FR" sz="1400"/>
          </a:p>
        </p:txBody>
      </p:sp>
      <p:sp>
        <p:nvSpPr>
          <p:cNvPr id="36896" name="Rectangle 32"/>
          <p:cNvSpPr>
            <a:spLocks noChangeArrowheads="1"/>
          </p:cNvSpPr>
          <p:nvPr/>
        </p:nvSpPr>
        <p:spPr bwMode="auto">
          <a:xfrm>
            <a:off x="3792142" y="2719390"/>
            <a:ext cx="205978" cy="274637"/>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2</a:t>
            </a:r>
            <a:endParaRPr lang="fr-FR" altLang="fr-FR" sz="1400"/>
          </a:p>
        </p:txBody>
      </p:sp>
      <p:sp>
        <p:nvSpPr>
          <p:cNvPr id="36895" name="Rectangle 31"/>
          <p:cNvSpPr>
            <a:spLocks noChangeArrowheads="1"/>
          </p:cNvSpPr>
          <p:nvPr/>
        </p:nvSpPr>
        <p:spPr bwMode="auto">
          <a:xfrm>
            <a:off x="4889898" y="2454275"/>
            <a:ext cx="205978" cy="274638"/>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1</a:t>
            </a:r>
            <a:endParaRPr lang="fr-FR" altLang="fr-FR" sz="1400"/>
          </a:p>
        </p:txBody>
      </p:sp>
      <p:sp>
        <p:nvSpPr>
          <p:cNvPr id="36894" name="Rectangle 30"/>
          <p:cNvSpPr>
            <a:spLocks noChangeArrowheads="1"/>
          </p:cNvSpPr>
          <p:nvPr/>
        </p:nvSpPr>
        <p:spPr bwMode="auto">
          <a:xfrm>
            <a:off x="5369719" y="2719390"/>
            <a:ext cx="205979" cy="274637"/>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8</a:t>
            </a:r>
            <a:endParaRPr lang="fr-FR" altLang="fr-FR" sz="1400"/>
          </a:p>
        </p:txBody>
      </p:sp>
      <p:sp>
        <p:nvSpPr>
          <p:cNvPr id="36893" name="Rectangle 29"/>
          <p:cNvSpPr>
            <a:spLocks noChangeArrowheads="1"/>
          </p:cNvSpPr>
          <p:nvPr/>
        </p:nvSpPr>
        <p:spPr bwMode="auto">
          <a:xfrm>
            <a:off x="5575698" y="3259140"/>
            <a:ext cx="205978" cy="274637"/>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5</a:t>
            </a:r>
            <a:endParaRPr lang="fr-FR" altLang="fr-FR" sz="1400"/>
          </a:p>
        </p:txBody>
      </p:sp>
      <p:sp>
        <p:nvSpPr>
          <p:cNvPr id="36892" name="Rectangle 28"/>
          <p:cNvSpPr>
            <a:spLocks noChangeArrowheads="1"/>
          </p:cNvSpPr>
          <p:nvPr/>
        </p:nvSpPr>
        <p:spPr bwMode="auto">
          <a:xfrm>
            <a:off x="3449242" y="3438525"/>
            <a:ext cx="205978" cy="274638"/>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9</a:t>
            </a:r>
            <a:endParaRPr lang="fr-FR" altLang="fr-FR" sz="1400"/>
          </a:p>
        </p:txBody>
      </p:sp>
      <p:sp>
        <p:nvSpPr>
          <p:cNvPr id="36891" name="Rectangle 27"/>
          <p:cNvSpPr>
            <a:spLocks noChangeArrowheads="1"/>
          </p:cNvSpPr>
          <p:nvPr/>
        </p:nvSpPr>
        <p:spPr bwMode="auto">
          <a:xfrm>
            <a:off x="3792142" y="4243390"/>
            <a:ext cx="205978" cy="274637"/>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6</a:t>
            </a:r>
            <a:endParaRPr lang="fr-FR" altLang="fr-FR" sz="1400"/>
          </a:p>
        </p:txBody>
      </p:sp>
      <p:sp>
        <p:nvSpPr>
          <p:cNvPr id="36890" name="Rectangle 26"/>
          <p:cNvSpPr>
            <a:spLocks noChangeArrowheads="1"/>
          </p:cNvSpPr>
          <p:nvPr/>
        </p:nvSpPr>
        <p:spPr bwMode="auto">
          <a:xfrm>
            <a:off x="4546998" y="4600575"/>
            <a:ext cx="205978" cy="274638"/>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0</a:t>
            </a:r>
            <a:endParaRPr lang="fr-FR" altLang="fr-FR" sz="1400"/>
          </a:p>
        </p:txBody>
      </p:sp>
      <p:sp>
        <p:nvSpPr>
          <p:cNvPr id="36889" name="Rectangle 25"/>
          <p:cNvSpPr>
            <a:spLocks noChangeArrowheads="1"/>
          </p:cNvSpPr>
          <p:nvPr/>
        </p:nvSpPr>
        <p:spPr bwMode="auto">
          <a:xfrm>
            <a:off x="5163742" y="4330700"/>
            <a:ext cx="205978" cy="274638"/>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4</a:t>
            </a:r>
            <a:endParaRPr lang="fr-FR" altLang="fr-FR" sz="1400"/>
          </a:p>
        </p:txBody>
      </p:sp>
      <p:sp>
        <p:nvSpPr>
          <p:cNvPr id="36888" name="Rectangle 24"/>
          <p:cNvSpPr>
            <a:spLocks noChangeArrowheads="1"/>
          </p:cNvSpPr>
          <p:nvPr/>
        </p:nvSpPr>
        <p:spPr bwMode="auto">
          <a:xfrm>
            <a:off x="5341154" y="3906046"/>
            <a:ext cx="431007" cy="274638"/>
          </a:xfrm>
          <a:prstGeom prst="rect">
            <a:avLst/>
          </a:prstGeom>
          <a:solidFill>
            <a:srgbClr val="FFFFFF"/>
          </a:solidFill>
          <a:ln w="9525">
            <a:solidFill>
              <a:srgbClr val="000000"/>
            </a:solidFill>
            <a:miter lim="800000"/>
            <a:headEnd/>
            <a:tailEnd/>
          </a:ln>
        </p:spPr>
        <p:txBody>
          <a:bodyPr/>
          <a:lstStyle/>
          <a:p>
            <a:r>
              <a:rPr lang="fr-FR" altLang="fr-FR" sz="1400" dirty="0">
                <a:cs typeface="Times New Roman" panose="02020603050405020304" pitchFamily="18" charset="0"/>
              </a:rPr>
              <a:t>10</a:t>
            </a:r>
            <a:endParaRPr lang="fr-FR" altLang="fr-FR" sz="1400" dirty="0"/>
          </a:p>
        </p:txBody>
      </p:sp>
      <p:sp>
        <p:nvSpPr>
          <p:cNvPr id="36887" name="Rectangle 23"/>
          <p:cNvSpPr>
            <a:spLocks noChangeArrowheads="1"/>
          </p:cNvSpPr>
          <p:nvPr/>
        </p:nvSpPr>
        <p:spPr bwMode="auto">
          <a:xfrm>
            <a:off x="4271962" y="2363790"/>
            <a:ext cx="205979" cy="274637"/>
          </a:xfrm>
          <a:prstGeom prst="rect">
            <a:avLst/>
          </a:prstGeom>
          <a:solidFill>
            <a:srgbClr val="FFFFFF"/>
          </a:solidFill>
          <a:ln w="9525">
            <a:solidFill>
              <a:srgbClr val="000000"/>
            </a:solidFill>
            <a:miter lim="800000"/>
            <a:headEnd/>
            <a:tailEnd/>
          </a:ln>
        </p:spPr>
        <p:txBody>
          <a:bodyPr/>
          <a:lstStyle/>
          <a:p>
            <a:r>
              <a:rPr lang="fr-FR" altLang="fr-FR" sz="1400">
                <a:cs typeface="Times New Roman" panose="02020603050405020304" pitchFamily="18" charset="0"/>
              </a:rPr>
              <a:t>3</a:t>
            </a:r>
            <a:endParaRPr lang="fr-FR" altLang="fr-FR" sz="1400"/>
          </a:p>
        </p:txBody>
      </p:sp>
      <p:sp>
        <p:nvSpPr>
          <p:cNvPr id="36886" name="Rectangle 22"/>
          <p:cNvSpPr>
            <a:spLocks noChangeArrowheads="1"/>
          </p:cNvSpPr>
          <p:nvPr/>
        </p:nvSpPr>
        <p:spPr bwMode="auto">
          <a:xfrm>
            <a:off x="2951561" y="2276477"/>
            <a:ext cx="497681" cy="360363"/>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10</a:t>
            </a:r>
            <a:endParaRPr lang="fr-FR" altLang="fr-FR" sz="1400"/>
          </a:p>
        </p:txBody>
      </p:sp>
      <p:sp>
        <p:nvSpPr>
          <p:cNvPr id="36885" name="Rectangle 21"/>
          <p:cNvSpPr>
            <a:spLocks noChangeArrowheads="1"/>
          </p:cNvSpPr>
          <p:nvPr/>
        </p:nvSpPr>
        <p:spPr bwMode="auto">
          <a:xfrm>
            <a:off x="4546998" y="5405440"/>
            <a:ext cx="205978" cy="274637"/>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0</a:t>
            </a:r>
            <a:endParaRPr lang="fr-FR" altLang="fr-FR" sz="1400"/>
          </a:p>
        </p:txBody>
      </p:sp>
      <p:sp>
        <p:nvSpPr>
          <p:cNvPr id="36901" name="Rectangle 37"/>
          <p:cNvSpPr>
            <a:spLocks noChangeArrowheads="1"/>
          </p:cNvSpPr>
          <p:nvPr/>
        </p:nvSpPr>
        <p:spPr bwMode="auto">
          <a:xfrm>
            <a:off x="2465786" y="3284539"/>
            <a:ext cx="434578" cy="504825"/>
          </a:xfrm>
          <a:prstGeom prst="rect">
            <a:avLst/>
          </a:prstGeom>
          <a:solidFill>
            <a:srgbClr val="FFFFFF"/>
          </a:solidFill>
          <a:ln w="12700">
            <a:solidFill>
              <a:srgbClr val="000000"/>
            </a:solidFill>
            <a:miter lim="800000"/>
            <a:headEnd/>
            <a:tailEnd/>
          </a:ln>
        </p:spPr>
        <p:txBody>
          <a:bodyPr/>
          <a:lstStyle/>
          <a:p>
            <a:pPr eaLnBrk="0" hangingPunct="0"/>
            <a:r>
              <a:rPr lang="fr-FR" altLang="fr-FR" sz="1400">
                <a:cs typeface="Times New Roman" panose="02020603050405020304" pitchFamily="18" charset="0"/>
              </a:rPr>
              <a:t>45</a:t>
            </a:r>
            <a:endParaRPr lang="fr-FR" altLang="fr-FR" sz="1400"/>
          </a:p>
        </p:txBody>
      </p:sp>
      <p:sp>
        <p:nvSpPr>
          <p:cNvPr id="36869" name="Rectangle 5"/>
          <p:cNvSpPr>
            <a:spLocks noChangeArrowheads="1"/>
          </p:cNvSpPr>
          <p:nvPr/>
        </p:nvSpPr>
        <p:spPr bwMode="auto">
          <a:xfrm>
            <a:off x="5112544" y="1484313"/>
            <a:ext cx="323850" cy="431800"/>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5</a:t>
            </a:r>
          </a:p>
          <a:p>
            <a:pPr eaLnBrk="0" hangingPunct="0"/>
            <a:endParaRPr lang="fr-FR" altLang="fr-FR" sz="1400"/>
          </a:p>
        </p:txBody>
      </p:sp>
      <p:sp>
        <p:nvSpPr>
          <p:cNvPr id="36884" name="Rectangle 20"/>
          <p:cNvSpPr>
            <a:spLocks noChangeArrowheads="1"/>
          </p:cNvSpPr>
          <p:nvPr/>
        </p:nvSpPr>
        <p:spPr bwMode="auto">
          <a:xfrm>
            <a:off x="5489973" y="5157790"/>
            <a:ext cx="378619" cy="274637"/>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20</a:t>
            </a:r>
            <a:endParaRPr lang="fr-FR" altLang="fr-FR" sz="1400"/>
          </a:p>
        </p:txBody>
      </p:sp>
      <p:sp>
        <p:nvSpPr>
          <p:cNvPr id="36900" name="Rectangle 36"/>
          <p:cNvSpPr>
            <a:spLocks noChangeArrowheads="1"/>
          </p:cNvSpPr>
          <p:nvPr/>
        </p:nvSpPr>
        <p:spPr bwMode="auto">
          <a:xfrm>
            <a:off x="3707608" y="1700215"/>
            <a:ext cx="440531" cy="358775"/>
          </a:xfrm>
          <a:prstGeom prst="rect">
            <a:avLst/>
          </a:prstGeom>
          <a:solidFill>
            <a:srgbClr val="FFFFFF"/>
          </a:solidFill>
          <a:ln w="12700">
            <a:solidFill>
              <a:srgbClr val="000000"/>
            </a:solidFill>
            <a:miter lim="800000"/>
            <a:headEnd/>
            <a:tailEnd/>
          </a:ln>
        </p:spPr>
        <p:txBody>
          <a:bodyPr/>
          <a:lstStyle/>
          <a:p>
            <a:pPr eaLnBrk="0" hangingPunct="0"/>
            <a:r>
              <a:rPr lang="fr-FR" altLang="fr-FR" sz="1400">
                <a:cs typeface="Times New Roman" panose="02020603050405020304" pitchFamily="18" charset="0"/>
              </a:rPr>
              <a:t>15</a:t>
            </a:r>
            <a:endParaRPr lang="fr-FR" altLang="fr-FR" sz="1400"/>
          </a:p>
        </p:txBody>
      </p:sp>
      <p:sp>
        <p:nvSpPr>
          <p:cNvPr id="36883" name="Rectangle 19"/>
          <p:cNvSpPr>
            <a:spLocks noChangeArrowheads="1"/>
          </p:cNvSpPr>
          <p:nvPr/>
        </p:nvSpPr>
        <p:spPr bwMode="auto">
          <a:xfrm>
            <a:off x="5918599" y="2363790"/>
            <a:ext cx="382190" cy="274637"/>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40</a:t>
            </a:r>
            <a:endParaRPr lang="fr-FR" altLang="fr-FR" sz="1400"/>
          </a:p>
        </p:txBody>
      </p:sp>
      <p:sp>
        <p:nvSpPr>
          <p:cNvPr id="36882" name="Rectangle 18"/>
          <p:cNvSpPr>
            <a:spLocks noChangeArrowheads="1"/>
          </p:cNvSpPr>
          <p:nvPr/>
        </p:nvSpPr>
        <p:spPr bwMode="auto">
          <a:xfrm>
            <a:off x="3243264" y="4870450"/>
            <a:ext cx="411956" cy="257175"/>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30</a:t>
            </a:r>
            <a:endParaRPr lang="fr-FR" altLang="fr-FR" sz="1400"/>
          </a:p>
        </p:txBody>
      </p:sp>
      <p:sp>
        <p:nvSpPr>
          <p:cNvPr id="36881" name="Rectangle 17"/>
          <p:cNvSpPr>
            <a:spLocks noChangeArrowheads="1"/>
          </p:cNvSpPr>
          <p:nvPr/>
        </p:nvSpPr>
        <p:spPr bwMode="auto">
          <a:xfrm>
            <a:off x="6246020" y="4365625"/>
            <a:ext cx="432197" cy="274638"/>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50</a:t>
            </a:r>
            <a:endParaRPr lang="fr-FR" altLang="fr-FR" sz="1400"/>
          </a:p>
        </p:txBody>
      </p:sp>
      <p:sp>
        <p:nvSpPr>
          <p:cNvPr id="36880" name="Rectangle 16"/>
          <p:cNvSpPr>
            <a:spLocks noChangeArrowheads="1"/>
          </p:cNvSpPr>
          <p:nvPr/>
        </p:nvSpPr>
        <p:spPr bwMode="auto">
          <a:xfrm>
            <a:off x="6246020" y="3213100"/>
            <a:ext cx="594122" cy="477838"/>
          </a:xfrm>
          <a:prstGeom prst="rect">
            <a:avLst/>
          </a:prstGeom>
          <a:solidFill>
            <a:srgbClr val="FFFFFF"/>
          </a:solidFill>
          <a:ln w="12700">
            <a:solidFill>
              <a:srgbClr val="000000"/>
            </a:solidFill>
            <a:miter lim="800000"/>
            <a:headEnd/>
            <a:tailEnd/>
          </a:ln>
        </p:spPr>
        <p:txBody>
          <a:bodyPr/>
          <a:lstStyle/>
          <a:p>
            <a:r>
              <a:rPr lang="fr-FR" altLang="fr-FR" sz="1400">
                <a:cs typeface="Times New Roman" panose="02020603050405020304" pitchFamily="18" charset="0"/>
              </a:rPr>
              <a:t>25</a:t>
            </a:r>
            <a:endParaRPr lang="fr-FR" altLang="fr-FR" sz="1400"/>
          </a:p>
        </p:txBody>
      </p:sp>
      <p:sp>
        <p:nvSpPr>
          <p:cNvPr id="36879" name="Line 15"/>
          <p:cNvSpPr>
            <a:spLocks noChangeShapeType="1"/>
          </p:cNvSpPr>
          <p:nvPr/>
        </p:nvSpPr>
        <p:spPr bwMode="auto">
          <a:xfrm flipV="1">
            <a:off x="5918597" y="3416302"/>
            <a:ext cx="342900" cy="22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8" name="Line 14"/>
          <p:cNvSpPr>
            <a:spLocks noChangeShapeType="1"/>
          </p:cNvSpPr>
          <p:nvPr/>
        </p:nvSpPr>
        <p:spPr bwMode="auto">
          <a:xfrm flipV="1">
            <a:off x="5575697" y="2611440"/>
            <a:ext cx="342900" cy="92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7" name="Line 13"/>
          <p:cNvSpPr>
            <a:spLocks noChangeShapeType="1"/>
          </p:cNvSpPr>
          <p:nvPr/>
        </p:nvSpPr>
        <p:spPr bwMode="auto">
          <a:xfrm flipV="1">
            <a:off x="5112545" y="1989138"/>
            <a:ext cx="107156" cy="3667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6" name="Line 12"/>
          <p:cNvSpPr>
            <a:spLocks noChangeShapeType="1"/>
          </p:cNvSpPr>
          <p:nvPr/>
        </p:nvSpPr>
        <p:spPr bwMode="auto">
          <a:xfrm flipH="1" flipV="1">
            <a:off x="4086226" y="2133600"/>
            <a:ext cx="175022" cy="222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5" name="Line 11"/>
          <p:cNvSpPr>
            <a:spLocks noChangeShapeType="1"/>
          </p:cNvSpPr>
          <p:nvPr/>
        </p:nvSpPr>
        <p:spPr bwMode="auto">
          <a:xfrm flipH="1" flipV="1">
            <a:off x="3449242" y="2454277"/>
            <a:ext cx="273844" cy="2524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4" name="Line 10"/>
          <p:cNvSpPr>
            <a:spLocks noChangeShapeType="1"/>
          </p:cNvSpPr>
          <p:nvPr/>
        </p:nvSpPr>
        <p:spPr bwMode="auto">
          <a:xfrm flipH="1">
            <a:off x="3037285" y="361632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3" name="Line 9"/>
          <p:cNvSpPr>
            <a:spLocks noChangeShapeType="1"/>
          </p:cNvSpPr>
          <p:nvPr/>
        </p:nvSpPr>
        <p:spPr bwMode="auto">
          <a:xfrm flipH="1">
            <a:off x="3518297" y="4578350"/>
            <a:ext cx="204788" cy="204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2" name="Line 8"/>
          <p:cNvSpPr>
            <a:spLocks noChangeShapeType="1"/>
          </p:cNvSpPr>
          <p:nvPr/>
        </p:nvSpPr>
        <p:spPr bwMode="auto">
          <a:xfrm>
            <a:off x="4614863" y="4935538"/>
            <a:ext cx="0" cy="387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1" name="Line 7"/>
          <p:cNvSpPr>
            <a:spLocks noChangeShapeType="1"/>
          </p:cNvSpPr>
          <p:nvPr/>
        </p:nvSpPr>
        <p:spPr bwMode="auto">
          <a:xfrm>
            <a:off x="5369720" y="4670425"/>
            <a:ext cx="273844"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870" name="Line 6"/>
          <p:cNvSpPr>
            <a:spLocks noChangeShapeType="1"/>
          </p:cNvSpPr>
          <p:nvPr/>
        </p:nvSpPr>
        <p:spPr bwMode="auto">
          <a:xfrm>
            <a:off x="5849542" y="4043365"/>
            <a:ext cx="411956" cy="365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2546841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99"/>
                                        </p:tgtEl>
                                        <p:attrNameLst>
                                          <p:attrName>style.visibility</p:attrName>
                                        </p:attrNameLst>
                                      </p:cBhvr>
                                      <p:to>
                                        <p:strVal val="visible"/>
                                      </p:to>
                                    </p:set>
                                    <p:animEffect transition="in" filter="fade">
                                      <p:cBhvr>
                                        <p:cTn id="12" dur="2000"/>
                                        <p:tgtEl>
                                          <p:spTgt spid="36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898"/>
                                        </p:tgtEl>
                                        <p:attrNameLst>
                                          <p:attrName>style.visibility</p:attrName>
                                        </p:attrNameLst>
                                      </p:cBhvr>
                                      <p:to>
                                        <p:strVal val="visible"/>
                                      </p:to>
                                    </p:set>
                                    <p:animEffect transition="in" filter="fade">
                                      <p:cBhvr>
                                        <p:cTn id="15" dur="2000"/>
                                        <p:tgtEl>
                                          <p:spTgt spid="368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97"/>
                                        </p:tgtEl>
                                        <p:attrNameLst>
                                          <p:attrName>style.visibility</p:attrName>
                                        </p:attrNameLst>
                                      </p:cBhvr>
                                      <p:to>
                                        <p:strVal val="visible"/>
                                      </p:to>
                                    </p:set>
                                    <p:animEffect transition="in" filter="fade">
                                      <p:cBhvr>
                                        <p:cTn id="18" dur="2000"/>
                                        <p:tgtEl>
                                          <p:spTgt spid="368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896">
                                            <p:bg/>
                                          </p:spTgt>
                                        </p:tgtEl>
                                        <p:attrNameLst>
                                          <p:attrName>style.visibility</p:attrName>
                                        </p:attrNameLst>
                                      </p:cBhvr>
                                      <p:to>
                                        <p:strVal val="visible"/>
                                      </p:to>
                                    </p:set>
                                    <p:animEffect transition="in" filter="fade">
                                      <p:cBhvr>
                                        <p:cTn id="21" dur="2000"/>
                                        <p:tgtEl>
                                          <p:spTgt spid="36896">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896">
                                            <p:txEl>
                                              <p:pRg st="0" end="0"/>
                                            </p:txEl>
                                          </p:spTgt>
                                        </p:tgtEl>
                                        <p:attrNameLst>
                                          <p:attrName>style.visibility</p:attrName>
                                        </p:attrNameLst>
                                      </p:cBhvr>
                                      <p:to>
                                        <p:strVal val="visible"/>
                                      </p:to>
                                    </p:set>
                                    <p:animEffect transition="in" filter="fade">
                                      <p:cBhvr>
                                        <p:cTn id="24" dur="2000"/>
                                        <p:tgtEl>
                                          <p:spTgt spid="3689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895"/>
                                        </p:tgtEl>
                                        <p:attrNameLst>
                                          <p:attrName>style.visibility</p:attrName>
                                        </p:attrNameLst>
                                      </p:cBhvr>
                                      <p:to>
                                        <p:strVal val="visible"/>
                                      </p:to>
                                    </p:set>
                                    <p:animEffect transition="in" filter="fade">
                                      <p:cBhvr>
                                        <p:cTn id="27" dur="2000"/>
                                        <p:tgtEl>
                                          <p:spTgt spid="3689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894"/>
                                        </p:tgtEl>
                                        <p:attrNameLst>
                                          <p:attrName>style.visibility</p:attrName>
                                        </p:attrNameLst>
                                      </p:cBhvr>
                                      <p:to>
                                        <p:strVal val="visible"/>
                                      </p:to>
                                    </p:set>
                                    <p:animEffect transition="in" filter="fade">
                                      <p:cBhvr>
                                        <p:cTn id="30" dur="2000"/>
                                        <p:tgtEl>
                                          <p:spTgt spid="368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893">
                                            <p:bg/>
                                          </p:spTgt>
                                        </p:tgtEl>
                                        <p:attrNameLst>
                                          <p:attrName>style.visibility</p:attrName>
                                        </p:attrNameLst>
                                      </p:cBhvr>
                                      <p:to>
                                        <p:strVal val="visible"/>
                                      </p:to>
                                    </p:set>
                                    <p:animEffect transition="in" filter="fade">
                                      <p:cBhvr>
                                        <p:cTn id="33" dur="2000"/>
                                        <p:tgtEl>
                                          <p:spTgt spid="36893">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893">
                                            <p:txEl>
                                              <p:pRg st="0" end="0"/>
                                            </p:txEl>
                                          </p:spTgt>
                                        </p:tgtEl>
                                        <p:attrNameLst>
                                          <p:attrName>style.visibility</p:attrName>
                                        </p:attrNameLst>
                                      </p:cBhvr>
                                      <p:to>
                                        <p:strVal val="visible"/>
                                      </p:to>
                                    </p:set>
                                    <p:animEffect transition="in" filter="fade">
                                      <p:cBhvr>
                                        <p:cTn id="36" dur="2000"/>
                                        <p:tgtEl>
                                          <p:spTgt spid="3689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892"/>
                                        </p:tgtEl>
                                        <p:attrNameLst>
                                          <p:attrName>style.visibility</p:attrName>
                                        </p:attrNameLst>
                                      </p:cBhvr>
                                      <p:to>
                                        <p:strVal val="visible"/>
                                      </p:to>
                                    </p:set>
                                    <p:animEffect transition="in" filter="fade">
                                      <p:cBhvr>
                                        <p:cTn id="39" dur="2000"/>
                                        <p:tgtEl>
                                          <p:spTgt spid="368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891"/>
                                        </p:tgtEl>
                                        <p:attrNameLst>
                                          <p:attrName>style.visibility</p:attrName>
                                        </p:attrNameLst>
                                      </p:cBhvr>
                                      <p:to>
                                        <p:strVal val="visible"/>
                                      </p:to>
                                    </p:set>
                                    <p:animEffect transition="in" filter="fade">
                                      <p:cBhvr>
                                        <p:cTn id="42" dur="2000"/>
                                        <p:tgtEl>
                                          <p:spTgt spid="3689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890"/>
                                        </p:tgtEl>
                                        <p:attrNameLst>
                                          <p:attrName>style.visibility</p:attrName>
                                        </p:attrNameLst>
                                      </p:cBhvr>
                                      <p:to>
                                        <p:strVal val="visible"/>
                                      </p:to>
                                    </p:set>
                                    <p:animEffect transition="in" filter="fade">
                                      <p:cBhvr>
                                        <p:cTn id="45" dur="2000"/>
                                        <p:tgtEl>
                                          <p:spTgt spid="3689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889"/>
                                        </p:tgtEl>
                                        <p:attrNameLst>
                                          <p:attrName>style.visibility</p:attrName>
                                        </p:attrNameLst>
                                      </p:cBhvr>
                                      <p:to>
                                        <p:strVal val="visible"/>
                                      </p:to>
                                    </p:set>
                                    <p:animEffect transition="in" filter="fade">
                                      <p:cBhvr>
                                        <p:cTn id="48" dur="2000"/>
                                        <p:tgtEl>
                                          <p:spTgt spid="3688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888">
                                            <p:bg/>
                                          </p:spTgt>
                                        </p:tgtEl>
                                        <p:attrNameLst>
                                          <p:attrName>style.visibility</p:attrName>
                                        </p:attrNameLst>
                                      </p:cBhvr>
                                      <p:to>
                                        <p:strVal val="visible"/>
                                      </p:to>
                                    </p:set>
                                    <p:animEffect transition="in" filter="fade">
                                      <p:cBhvr>
                                        <p:cTn id="51" dur="2000"/>
                                        <p:tgtEl>
                                          <p:spTgt spid="36888">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888">
                                            <p:txEl>
                                              <p:pRg st="0" end="0"/>
                                            </p:txEl>
                                          </p:spTgt>
                                        </p:tgtEl>
                                        <p:attrNameLst>
                                          <p:attrName>style.visibility</p:attrName>
                                        </p:attrNameLst>
                                      </p:cBhvr>
                                      <p:to>
                                        <p:strVal val="visible"/>
                                      </p:to>
                                    </p:set>
                                    <p:animEffect transition="in" filter="fade">
                                      <p:cBhvr>
                                        <p:cTn id="54" dur="2000"/>
                                        <p:tgtEl>
                                          <p:spTgt spid="36888">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887"/>
                                        </p:tgtEl>
                                        <p:attrNameLst>
                                          <p:attrName>style.visibility</p:attrName>
                                        </p:attrNameLst>
                                      </p:cBhvr>
                                      <p:to>
                                        <p:strVal val="visible"/>
                                      </p:to>
                                    </p:set>
                                    <p:animEffect transition="in" filter="fade">
                                      <p:cBhvr>
                                        <p:cTn id="57" dur="2000"/>
                                        <p:tgtEl>
                                          <p:spTgt spid="3688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886">
                                            <p:bg/>
                                          </p:spTgt>
                                        </p:tgtEl>
                                        <p:attrNameLst>
                                          <p:attrName>style.visibility</p:attrName>
                                        </p:attrNameLst>
                                      </p:cBhvr>
                                      <p:to>
                                        <p:strVal val="visible"/>
                                      </p:to>
                                    </p:set>
                                    <p:animEffect transition="in" filter="fade">
                                      <p:cBhvr>
                                        <p:cTn id="60" dur="2000"/>
                                        <p:tgtEl>
                                          <p:spTgt spid="36886">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886">
                                            <p:txEl>
                                              <p:pRg st="0" end="0"/>
                                            </p:txEl>
                                          </p:spTgt>
                                        </p:tgtEl>
                                        <p:attrNameLst>
                                          <p:attrName>style.visibility</p:attrName>
                                        </p:attrNameLst>
                                      </p:cBhvr>
                                      <p:to>
                                        <p:strVal val="visible"/>
                                      </p:to>
                                    </p:set>
                                    <p:animEffect transition="in" filter="fade">
                                      <p:cBhvr>
                                        <p:cTn id="63" dur="2000"/>
                                        <p:tgtEl>
                                          <p:spTgt spid="36886">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885">
                                            <p:bg/>
                                          </p:spTgt>
                                        </p:tgtEl>
                                        <p:attrNameLst>
                                          <p:attrName>style.visibility</p:attrName>
                                        </p:attrNameLst>
                                      </p:cBhvr>
                                      <p:to>
                                        <p:strVal val="visible"/>
                                      </p:to>
                                    </p:set>
                                    <p:animEffect transition="in" filter="fade">
                                      <p:cBhvr>
                                        <p:cTn id="66" dur="2000"/>
                                        <p:tgtEl>
                                          <p:spTgt spid="36885">
                                            <p:bg/>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885">
                                            <p:txEl>
                                              <p:pRg st="0" end="0"/>
                                            </p:txEl>
                                          </p:spTgt>
                                        </p:tgtEl>
                                        <p:attrNameLst>
                                          <p:attrName>style.visibility</p:attrName>
                                        </p:attrNameLst>
                                      </p:cBhvr>
                                      <p:to>
                                        <p:strVal val="visible"/>
                                      </p:to>
                                    </p:set>
                                    <p:animEffect transition="in" filter="fade">
                                      <p:cBhvr>
                                        <p:cTn id="69" dur="2000"/>
                                        <p:tgtEl>
                                          <p:spTgt spid="36885">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901"/>
                                        </p:tgtEl>
                                        <p:attrNameLst>
                                          <p:attrName>style.visibility</p:attrName>
                                        </p:attrNameLst>
                                      </p:cBhvr>
                                      <p:to>
                                        <p:strVal val="visible"/>
                                      </p:to>
                                    </p:set>
                                    <p:animEffect transition="in" filter="fade">
                                      <p:cBhvr>
                                        <p:cTn id="72" dur="2000"/>
                                        <p:tgtEl>
                                          <p:spTgt spid="3690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869">
                                            <p:bg/>
                                          </p:spTgt>
                                        </p:tgtEl>
                                        <p:attrNameLst>
                                          <p:attrName>style.visibility</p:attrName>
                                        </p:attrNameLst>
                                      </p:cBhvr>
                                      <p:to>
                                        <p:strVal val="visible"/>
                                      </p:to>
                                    </p:set>
                                    <p:animEffect transition="in" filter="fade">
                                      <p:cBhvr>
                                        <p:cTn id="75" dur="2000"/>
                                        <p:tgtEl>
                                          <p:spTgt spid="36869">
                                            <p:bg/>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869">
                                            <p:txEl>
                                              <p:pRg st="0" end="0"/>
                                            </p:txEl>
                                          </p:spTgt>
                                        </p:tgtEl>
                                        <p:attrNameLst>
                                          <p:attrName>style.visibility</p:attrName>
                                        </p:attrNameLst>
                                      </p:cBhvr>
                                      <p:to>
                                        <p:strVal val="visible"/>
                                      </p:to>
                                    </p:set>
                                    <p:animEffect transition="in" filter="fade">
                                      <p:cBhvr>
                                        <p:cTn id="78" dur="2000"/>
                                        <p:tgtEl>
                                          <p:spTgt spid="3686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884">
                                            <p:bg/>
                                          </p:spTgt>
                                        </p:tgtEl>
                                        <p:attrNameLst>
                                          <p:attrName>style.visibility</p:attrName>
                                        </p:attrNameLst>
                                      </p:cBhvr>
                                      <p:to>
                                        <p:strVal val="visible"/>
                                      </p:to>
                                    </p:set>
                                    <p:animEffect transition="in" filter="fade">
                                      <p:cBhvr>
                                        <p:cTn id="81" dur="2000"/>
                                        <p:tgtEl>
                                          <p:spTgt spid="36884">
                                            <p:bg/>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884">
                                            <p:txEl>
                                              <p:pRg st="0" end="0"/>
                                            </p:txEl>
                                          </p:spTgt>
                                        </p:tgtEl>
                                        <p:attrNameLst>
                                          <p:attrName>style.visibility</p:attrName>
                                        </p:attrNameLst>
                                      </p:cBhvr>
                                      <p:to>
                                        <p:strVal val="visible"/>
                                      </p:to>
                                    </p:set>
                                    <p:animEffect transition="in" filter="fade">
                                      <p:cBhvr>
                                        <p:cTn id="84" dur="2000"/>
                                        <p:tgtEl>
                                          <p:spTgt spid="36884">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900">
                                            <p:bg/>
                                          </p:spTgt>
                                        </p:tgtEl>
                                        <p:attrNameLst>
                                          <p:attrName>style.visibility</p:attrName>
                                        </p:attrNameLst>
                                      </p:cBhvr>
                                      <p:to>
                                        <p:strVal val="visible"/>
                                      </p:to>
                                    </p:set>
                                    <p:animEffect transition="in" filter="fade">
                                      <p:cBhvr>
                                        <p:cTn id="87" dur="2000"/>
                                        <p:tgtEl>
                                          <p:spTgt spid="36900">
                                            <p:bg/>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900">
                                            <p:txEl>
                                              <p:pRg st="0" end="0"/>
                                            </p:txEl>
                                          </p:spTgt>
                                        </p:tgtEl>
                                        <p:attrNameLst>
                                          <p:attrName>style.visibility</p:attrName>
                                        </p:attrNameLst>
                                      </p:cBhvr>
                                      <p:to>
                                        <p:strVal val="visible"/>
                                      </p:to>
                                    </p:set>
                                    <p:animEffect transition="in" filter="fade">
                                      <p:cBhvr>
                                        <p:cTn id="90" dur="2000"/>
                                        <p:tgtEl>
                                          <p:spTgt spid="36900">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883">
                                            <p:bg/>
                                          </p:spTgt>
                                        </p:tgtEl>
                                        <p:attrNameLst>
                                          <p:attrName>style.visibility</p:attrName>
                                        </p:attrNameLst>
                                      </p:cBhvr>
                                      <p:to>
                                        <p:strVal val="visible"/>
                                      </p:to>
                                    </p:set>
                                    <p:animEffect transition="in" filter="fade">
                                      <p:cBhvr>
                                        <p:cTn id="93" dur="2000"/>
                                        <p:tgtEl>
                                          <p:spTgt spid="36883">
                                            <p:bg/>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883">
                                            <p:txEl>
                                              <p:pRg st="0" end="0"/>
                                            </p:txEl>
                                          </p:spTgt>
                                        </p:tgtEl>
                                        <p:attrNameLst>
                                          <p:attrName>style.visibility</p:attrName>
                                        </p:attrNameLst>
                                      </p:cBhvr>
                                      <p:to>
                                        <p:strVal val="visible"/>
                                      </p:to>
                                    </p:set>
                                    <p:animEffect transition="in" filter="fade">
                                      <p:cBhvr>
                                        <p:cTn id="96" dur="2000"/>
                                        <p:tgtEl>
                                          <p:spTgt spid="36883">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882"/>
                                        </p:tgtEl>
                                        <p:attrNameLst>
                                          <p:attrName>style.visibility</p:attrName>
                                        </p:attrNameLst>
                                      </p:cBhvr>
                                      <p:to>
                                        <p:strVal val="visible"/>
                                      </p:to>
                                    </p:set>
                                    <p:animEffect transition="in" filter="fade">
                                      <p:cBhvr>
                                        <p:cTn id="99" dur="2000"/>
                                        <p:tgtEl>
                                          <p:spTgt spid="3688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6881">
                                            <p:bg/>
                                          </p:spTgt>
                                        </p:tgtEl>
                                        <p:attrNameLst>
                                          <p:attrName>style.visibility</p:attrName>
                                        </p:attrNameLst>
                                      </p:cBhvr>
                                      <p:to>
                                        <p:strVal val="visible"/>
                                      </p:to>
                                    </p:set>
                                    <p:animEffect transition="in" filter="fade">
                                      <p:cBhvr>
                                        <p:cTn id="102" dur="2000"/>
                                        <p:tgtEl>
                                          <p:spTgt spid="36881">
                                            <p:bg/>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881">
                                            <p:txEl>
                                              <p:pRg st="0" end="0"/>
                                            </p:txEl>
                                          </p:spTgt>
                                        </p:tgtEl>
                                        <p:attrNameLst>
                                          <p:attrName>style.visibility</p:attrName>
                                        </p:attrNameLst>
                                      </p:cBhvr>
                                      <p:to>
                                        <p:strVal val="visible"/>
                                      </p:to>
                                    </p:set>
                                    <p:animEffect transition="in" filter="fade">
                                      <p:cBhvr>
                                        <p:cTn id="105" dur="2000"/>
                                        <p:tgtEl>
                                          <p:spTgt spid="36881">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6880">
                                            <p:bg/>
                                          </p:spTgt>
                                        </p:tgtEl>
                                        <p:attrNameLst>
                                          <p:attrName>style.visibility</p:attrName>
                                        </p:attrNameLst>
                                      </p:cBhvr>
                                      <p:to>
                                        <p:strVal val="visible"/>
                                      </p:to>
                                    </p:set>
                                    <p:animEffect transition="in" filter="fade">
                                      <p:cBhvr>
                                        <p:cTn id="108" dur="2000"/>
                                        <p:tgtEl>
                                          <p:spTgt spid="36880">
                                            <p:bg/>
                                          </p:spTgt>
                                        </p:tgtEl>
                                      </p:cBhvr>
                                    </p:animEffect>
                                  </p:childTnLst>
                                </p:cTn>
                              </p:par>
                              <p:par>
                                <p:cTn id="109" presetID="10" presetClass="entr" presetSubtype="0" fill="hold" grpId="0" nodeType="withEffect">
                                  <p:stCondLst>
                                    <p:cond delay="0"/>
                                  </p:stCondLst>
                                  <p:iterate type="lt">
                                    <p:tmPct val="0"/>
                                  </p:iterate>
                                  <p:childTnLst>
                                    <p:set>
                                      <p:cBhvr>
                                        <p:cTn id="110" dur="1" fill="hold">
                                          <p:stCondLst>
                                            <p:cond delay="0"/>
                                          </p:stCondLst>
                                        </p:cTn>
                                        <p:tgtEl>
                                          <p:spTgt spid="36880">
                                            <p:txEl>
                                              <p:pRg st="0" end="0"/>
                                            </p:txEl>
                                          </p:spTgt>
                                        </p:tgtEl>
                                        <p:attrNameLst>
                                          <p:attrName>style.visibility</p:attrName>
                                        </p:attrNameLst>
                                      </p:cBhvr>
                                      <p:to>
                                        <p:strVal val="visible"/>
                                      </p:to>
                                    </p:set>
                                    <p:animEffect transition="in" filter="fade">
                                      <p:cBhvr>
                                        <p:cTn id="111" dur="2000"/>
                                        <p:tgtEl>
                                          <p:spTgt spid="36880">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879"/>
                                        </p:tgtEl>
                                        <p:attrNameLst>
                                          <p:attrName>style.visibility</p:attrName>
                                        </p:attrNameLst>
                                      </p:cBhvr>
                                      <p:to>
                                        <p:strVal val="visible"/>
                                      </p:to>
                                    </p:set>
                                    <p:animEffect transition="in" filter="fade">
                                      <p:cBhvr>
                                        <p:cTn id="114" dur="2000"/>
                                        <p:tgtEl>
                                          <p:spTgt spid="3687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878"/>
                                        </p:tgtEl>
                                        <p:attrNameLst>
                                          <p:attrName>style.visibility</p:attrName>
                                        </p:attrNameLst>
                                      </p:cBhvr>
                                      <p:to>
                                        <p:strVal val="visible"/>
                                      </p:to>
                                    </p:set>
                                    <p:animEffect transition="in" filter="fade">
                                      <p:cBhvr>
                                        <p:cTn id="117" dur="2000"/>
                                        <p:tgtEl>
                                          <p:spTgt spid="3687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877"/>
                                        </p:tgtEl>
                                        <p:attrNameLst>
                                          <p:attrName>style.visibility</p:attrName>
                                        </p:attrNameLst>
                                      </p:cBhvr>
                                      <p:to>
                                        <p:strVal val="visible"/>
                                      </p:to>
                                    </p:set>
                                    <p:animEffect transition="in" filter="fade">
                                      <p:cBhvr>
                                        <p:cTn id="120" dur="2000"/>
                                        <p:tgtEl>
                                          <p:spTgt spid="3687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876"/>
                                        </p:tgtEl>
                                        <p:attrNameLst>
                                          <p:attrName>style.visibility</p:attrName>
                                        </p:attrNameLst>
                                      </p:cBhvr>
                                      <p:to>
                                        <p:strVal val="visible"/>
                                      </p:to>
                                    </p:set>
                                    <p:animEffect transition="in" filter="fade">
                                      <p:cBhvr>
                                        <p:cTn id="123" dur="2000"/>
                                        <p:tgtEl>
                                          <p:spTgt spid="3687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6875"/>
                                        </p:tgtEl>
                                        <p:attrNameLst>
                                          <p:attrName>style.visibility</p:attrName>
                                        </p:attrNameLst>
                                      </p:cBhvr>
                                      <p:to>
                                        <p:strVal val="visible"/>
                                      </p:to>
                                    </p:set>
                                    <p:animEffect transition="in" filter="fade">
                                      <p:cBhvr>
                                        <p:cTn id="126" dur="2000"/>
                                        <p:tgtEl>
                                          <p:spTgt spid="3687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6874"/>
                                        </p:tgtEl>
                                        <p:attrNameLst>
                                          <p:attrName>style.visibility</p:attrName>
                                        </p:attrNameLst>
                                      </p:cBhvr>
                                      <p:to>
                                        <p:strVal val="visible"/>
                                      </p:to>
                                    </p:set>
                                    <p:animEffect transition="in" filter="fade">
                                      <p:cBhvr>
                                        <p:cTn id="129" dur="2000"/>
                                        <p:tgtEl>
                                          <p:spTgt spid="368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6873"/>
                                        </p:tgtEl>
                                        <p:attrNameLst>
                                          <p:attrName>style.visibility</p:attrName>
                                        </p:attrNameLst>
                                      </p:cBhvr>
                                      <p:to>
                                        <p:strVal val="visible"/>
                                      </p:to>
                                    </p:set>
                                    <p:animEffect transition="in" filter="fade">
                                      <p:cBhvr>
                                        <p:cTn id="132" dur="2000"/>
                                        <p:tgtEl>
                                          <p:spTgt spid="3687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872"/>
                                        </p:tgtEl>
                                        <p:attrNameLst>
                                          <p:attrName>style.visibility</p:attrName>
                                        </p:attrNameLst>
                                      </p:cBhvr>
                                      <p:to>
                                        <p:strVal val="visible"/>
                                      </p:to>
                                    </p:set>
                                    <p:animEffect transition="in" filter="fade">
                                      <p:cBhvr>
                                        <p:cTn id="135" dur="2000"/>
                                        <p:tgtEl>
                                          <p:spTgt spid="3687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6871"/>
                                        </p:tgtEl>
                                        <p:attrNameLst>
                                          <p:attrName>style.visibility</p:attrName>
                                        </p:attrNameLst>
                                      </p:cBhvr>
                                      <p:to>
                                        <p:strVal val="visible"/>
                                      </p:to>
                                    </p:set>
                                    <p:animEffect transition="in" filter="fade">
                                      <p:cBhvr>
                                        <p:cTn id="138" dur="2000"/>
                                        <p:tgtEl>
                                          <p:spTgt spid="3687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6870"/>
                                        </p:tgtEl>
                                        <p:attrNameLst>
                                          <p:attrName>style.visibility</p:attrName>
                                        </p:attrNameLst>
                                      </p:cBhvr>
                                      <p:to>
                                        <p:strVal val="visible"/>
                                      </p:to>
                                    </p:set>
                                    <p:animEffect transition="in" filter="fade">
                                      <p:cBhvr>
                                        <p:cTn id="141" dur="2000"/>
                                        <p:tgtEl>
                                          <p:spTgt spid="3687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6" presetClass="emph" presetSubtype="0" fill="hold" grpId="1" nodeType="clickEffect">
                                  <p:stCondLst>
                                    <p:cond delay="0"/>
                                  </p:stCondLst>
                                  <p:childTnLst>
                                    <p:animScale>
                                      <p:cBhvr>
                                        <p:cTn id="145" dur="2000" fill="hold"/>
                                        <p:tgtEl>
                                          <p:spTgt spid="36897"/>
                                        </p:tgtEl>
                                      </p:cBhvr>
                                      <p:by x="150000" y="150000"/>
                                    </p:animScale>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1" nodeType="clickEffect">
                                  <p:stCondLst>
                                    <p:cond delay="0"/>
                                  </p:stCondLst>
                                  <p:childTnLst>
                                    <p:set>
                                      <p:cBhvr>
                                        <p:cTn id="149" dur="1" fill="hold">
                                          <p:stCondLst>
                                            <p:cond delay="0"/>
                                          </p:stCondLst>
                                        </p:cTn>
                                        <p:tgtEl>
                                          <p:spTgt spid="36895"/>
                                        </p:tgtEl>
                                        <p:attrNameLst>
                                          <p:attrName>style.visibility</p:attrName>
                                        </p:attrNameLst>
                                      </p:cBhvr>
                                      <p:to>
                                        <p:strVal val="visible"/>
                                      </p:to>
                                    </p:set>
                                    <p:animEffect transition="in" filter="fade">
                                      <p:cBhvr>
                                        <p:cTn id="150" dur="2000"/>
                                        <p:tgtEl>
                                          <p:spTgt spid="3689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1" nodeType="clickEffect">
                                  <p:stCondLst>
                                    <p:cond delay="0"/>
                                  </p:stCondLst>
                                  <p:childTnLst>
                                    <p:set>
                                      <p:cBhvr>
                                        <p:cTn id="154" dur="1" fill="hold">
                                          <p:stCondLst>
                                            <p:cond delay="0"/>
                                          </p:stCondLst>
                                        </p:cTn>
                                        <p:tgtEl>
                                          <p:spTgt spid="36869">
                                            <p:bg/>
                                          </p:spTgt>
                                        </p:tgtEl>
                                        <p:attrNameLst>
                                          <p:attrName>style.visibility</p:attrName>
                                        </p:attrNameLst>
                                      </p:cBhvr>
                                      <p:to>
                                        <p:strVal val="visible"/>
                                      </p:to>
                                    </p:set>
                                    <p:animEffect transition="in" filter="fade">
                                      <p:cBhvr>
                                        <p:cTn id="155" dur="2000"/>
                                        <p:tgtEl>
                                          <p:spTgt spid="36869">
                                            <p:bg/>
                                          </p:spTgt>
                                        </p:tgtEl>
                                      </p:cBhvr>
                                    </p:animEffect>
                                  </p:childTnLst>
                                </p:cTn>
                              </p:par>
                              <p:par>
                                <p:cTn id="156" presetID="10" presetClass="entr" presetSubtype="0" fill="hold" grpId="1" nodeType="withEffect">
                                  <p:stCondLst>
                                    <p:cond delay="0"/>
                                  </p:stCondLst>
                                  <p:childTnLst>
                                    <p:set>
                                      <p:cBhvr>
                                        <p:cTn id="157" dur="1" fill="hold">
                                          <p:stCondLst>
                                            <p:cond delay="0"/>
                                          </p:stCondLst>
                                        </p:cTn>
                                        <p:tgtEl>
                                          <p:spTgt spid="36869">
                                            <p:txEl>
                                              <p:pRg st="0" end="0"/>
                                            </p:txEl>
                                          </p:spTgt>
                                        </p:tgtEl>
                                        <p:attrNameLst>
                                          <p:attrName>style.visibility</p:attrName>
                                        </p:attrNameLst>
                                      </p:cBhvr>
                                      <p:to>
                                        <p:strVal val="visible"/>
                                      </p:to>
                                    </p:set>
                                    <p:animEffect transition="in" filter="fade">
                                      <p:cBhvr>
                                        <p:cTn id="158" dur="2000"/>
                                        <p:tgtEl>
                                          <p:spTgt spid="36869">
                                            <p:txEl>
                                              <p:pRg st="0" end="0"/>
                                            </p:txEl>
                                          </p:spTgt>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1" nodeType="clickEffect">
                                  <p:stCondLst>
                                    <p:cond delay="0"/>
                                  </p:stCondLst>
                                  <p:childTnLst>
                                    <p:set>
                                      <p:cBhvr>
                                        <p:cTn id="162" dur="1" fill="hold">
                                          <p:stCondLst>
                                            <p:cond delay="0"/>
                                          </p:stCondLst>
                                        </p:cTn>
                                        <p:tgtEl>
                                          <p:spTgt spid="36894"/>
                                        </p:tgtEl>
                                        <p:attrNameLst>
                                          <p:attrName>style.visibility</p:attrName>
                                        </p:attrNameLst>
                                      </p:cBhvr>
                                      <p:to>
                                        <p:strVal val="visible"/>
                                      </p:to>
                                    </p:set>
                                    <p:animEffect transition="in" filter="fade">
                                      <p:cBhvr>
                                        <p:cTn id="163" dur="2000"/>
                                        <p:tgtEl>
                                          <p:spTgt spid="36894"/>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36883">
                                            <p:txEl>
                                              <p:pRg st="0" end="0"/>
                                            </p:txEl>
                                          </p:spTgt>
                                        </p:tgtEl>
                                        <p:attrNameLst>
                                          <p:attrName>style.visibility</p:attrName>
                                        </p:attrNameLst>
                                      </p:cBhvr>
                                      <p:to>
                                        <p:strVal val="visible"/>
                                      </p:to>
                                    </p:set>
                                    <p:animEffect transition="in" filter="fade">
                                      <p:cBhvr>
                                        <p:cTn id="168" dur="2000"/>
                                        <p:tgtEl>
                                          <p:spTgt spid="36883">
                                            <p:txEl>
                                              <p:pRg st="0" end="0"/>
                                            </p:txEl>
                                          </p:spTgt>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1" nodeType="clickEffect">
                                  <p:stCondLst>
                                    <p:cond delay="0"/>
                                  </p:stCondLst>
                                  <p:childTnLst>
                                    <p:set>
                                      <p:cBhvr>
                                        <p:cTn id="172" dur="1" fill="hold">
                                          <p:stCondLst>
                                            <p:cond delay="0"/>
                                          </p:stCondLst>
                                        </p:cTn>
                                        <p:tgtEl>
                                          <p:spTgt spid="36893">
                                            <p:bg/>
                                          </p:spTgt>
                                        </p:tgtEl>
                                        <p:attrNameLst>
                                          <p:attrName>style.visibility</p:attrName>
                                        </p:attrNameLst>
                                      </p:cBhvr>
                                      <p:to>
                                        <p:strVal val="visible"/>
                                      </p:to>
                                    </p:set>
                                    <p:animEffect transition="in" filter="fade">
                                      <p:cBhvr>
                                        <p:cTn id="173" dur="2000"/>
                                        <p:tgtEl>
                                          <p:spTgt spid="36893">
                                            <p:bg/>
                                          </p:spTgt>
                                        </p:tgtEl>
                                      </p:cBhvr>
                                    </p:animEffect>
                                  </p:childTnLst>
                                </p:cTn>
                              </p:par>
                              <p:par>
                                <p:cTn id="174" presetID="10" presetClass="entr" presetSubtype="0" fill="hold" grpId="1" nodeType="withEffect">
                                  <p:stCondLst>
                                    <p:cond delay="0"/>
                                  </p:stCondLst>
                                  <p:childTnLst>
                                    <p:set>
                                      <p:cBhvr>
                                        <p:cTn id="175" dur="1" fill="hold">
                                          <p:stCondLst>
                                            <p:cond delay="0"/>
                                          </p:stCondLst>
                                        </p:cTn>
                                        <p:tgtEl>
                                          <p:spTgt spid="36893">
                                            <p:txEl>
                                              <p:pRg st="0" end="0"/>
                                            </p:txEl>
                                          </p:spTgt>
                                        </p:tgtEl>
                                        <p:attrNameLst>
                                          <p:attrName>style.visibility</p:attrName>
                                        </p:attrNameLst>
                                      </p:cBhvr>
                                      <p:to>
                                        <p:strVal val="visible"/>
                                      </p:to>
                                    </p:set>
                                    <p:animEffect transition="in" filter="fade">
                                      <p:cBhvr>
                                        <p:cTn id="176" dur="2000"/>
                                        <p:tgtEl>
                                          <p:spTgt spid="36893">
                                            <p:txEl>
                                              <p:pRg st="0" end="0"/>
                                            </p:txEl>
                                          </p:spTgt>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1" nodeType="clickEffect">
                                  <p:stCondLst>
                                    <p:cond delay="0"/>
                                  </p:stCondLst>
                                  <p:childTnLst>
                                    <p:set>
                                      <p:cBhvr>
                                        <p:cTn id="180" dur="1" fill="hold">
                                          <p:stCondLst>
                                            <p:cond delay="0"/>
                                          </p:stCondLst>
                                        </p:cTn>
                                        <p:tgtEl>
                                          <p:spTgt spid="36880">
                                            <p:bg/>
                                          </p:spTgt>
                                        </p:tgtEl>
                                        <p:attrNameLst>
                                          <p:attrName>style.visibility</p:attrName>
                                        </p:attrNameLst>
                                      </p:cBhvr>
                                      <p:to>
                                        <p:strVal val="visible"/>
                                      </p:to>
                                    </p:set>
                                    <p:animEffect transition="in" filter="fade">
                                      <p:cBhvr>
                                        <p:cTn id="181" dur="2000"/>
                                        <p:tgtEl>
                                          <p:spTgt spid="36880">
                                            <p:bg/>
                                          </p:spTgt>
                                        </p:tgtEl>
                                      </p:cBhvr>
                                    </p:animEffect>
                                  </p:childTnLst>
                                </p:cTn>
                              </p:par>
                              <p:par>
                                <p:cTn id="182" presetID="10" presetClass="entr" presetSubtype="0" fill="hold" grpId="1" nodeType="withEffect">
                                  <p:stCondLst>
                                    <p:cond delay="0"/>
                                  </p:stCondLst>
                                  <p:iterate type="lt">
                                    <p:tmPct val="0"/>
                                  </p:iterate>
                                  <p:childTnLst>
                                    <p:set>
                                      <p:cBhvr>
                                        <p:cTn id="183" dur="1" fill="hold">
                                          <p:stCondLst>
                                            <p:cond delay="0"/>
                                          </p:stCondLst>
                                        </p:cTn>
                                        <p:tgtEl>
                                          <p:spTgt spid="36880">
                                            <p:txEl>
                                              <p:pRg st="0" end="0"/>
                                            </p:txEl>
                                          </p:spTgt>
                                        </p:tgtEl>
                                        <p:attrNameLst>
                                          <p:attrName>style.visibility</p:attrName>
                                        </p:attrNameLst>
                                      </p:cBhvr>
                                      <p:to>
                                        <p:strVal val="visible"/>
                                      </p:to>
                                    </p:set>
                                    <p:animEffect transition="in" filter="fade">
                                      <p:cBhvr>
                                        <p:cTn id="184" dur="2000"/>
                                        <p:tgtEl>
                                          <p:spTgt spid="36880">
                                            <p:txEl>
                                              <p:pRg st="0" end="0"/>
                                            </p:txEl>
                                          </p:spTgt>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nodeType="clickEffect">
                                  <p:stCondLst>
                                    <p:cond delay="0"/>
                                  </p:stCondLst>
                                  <p:childTnLst>
                                    <p:set>
                                      <p:cBhvr>
                                        <p:cTn id="188" dur="1" fill="hold">
                                          <p:stCondLst>
                                            <p:cond delay="0"/>
                                          </p:stCondLst>
                                        </p:cTn>
                                        <p:tgtEl>
                                          <p:spTgt spid="36888">
                                            <p:txEl>
                                              <p:pRg st="0" end="0"/>
                                            </p:txEl>
                                          </p:spTgt>
                                        </p:tgtEl>
                                        <p:attrNameLst>
                                          <p:attrName>style.visibility</p:attrName>
                                        </p:attrNameLst>
                                      </p:cBhvr>
                                      <p:to>
                                        <p:strVal val="visible"/>
                                      </p:to>
                                    </p:set>
                                    <p:animEffect transition="in" filter="fade">
                                      <p:cBhvr>
                                        <p:cTn id="189" dur="2000"/>
                                        <p:tgtEl>
                                          <p:spTgt spid="36888">
                                            <p:txEl>
                                              <p:pRg st="0" end="0"/>
                                            </p:txEl>
                                          </p:spTgt>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nodeType="clickEffect">
                                  <p:stCondLst>
                                    <p:cond delay="0"/>
                                  </p:stCondLst>
                                  <p:childTnLst>
                                    <p:set>
                                      <p:cBhvr>
                                        <p:cTn id="193" dur="1" fill="hold">
                                          <p:stCondLst>
                                            <p:cond delay="0"/>
                                          </p:stCondLst>
                                        </p:cTn>
                                        <p:tgtEl>
                                          <p:spTgt spid="36881">
                                            <p:txEl>
                                              <p:pRg st="0" end="0"/>
                                            </p:txEl>
                                          </p:spTgt>
                                        </p:tgtEl>
                                        <p:attrNameLst>
                                          <p:attrName>style.visibility</p:attrName>
                                        </p:attrNameLst>
                                      </p:cBhvr>
                                      <p:to>
                                        <p:strVal val="visible"/>
                                      </p:to>
                                    </p:set>
                                    <p:animEffect transition="in" filter="fade">
                                      <p:cBhvr>
                                        <p:cTn id="194" dur="2000"/>
                                        <p:tgtEl>
                                          <p:spTgt spid="36881">
                                            <p:txEl>
                                              <p:pRg st="0" end="0"/>
                                            </p:txEl>
                                          </p:spTgt>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0" presetClass="entr" presetSubtype="0" fill="hold" grpId="1" nodeType="clickEffect">
                                  <p:stCondLst>
                                    <p:cond delay="0"/>
                                  </p:stCondLst>
                                  <p:childTnLst>
                                    <p:set>
                                      <p:cBhvr>
                                        <p:cTn id="198" dur="1" fill="hold">
                                          <p:stCondLst>
                                            <p:cond delay="0"/>
                                          </p:stCondLst>
                                        </p:cTn>
                                        <p:tgtEl>
                                          <p:spTgt spid="36889"/>
                                        </p:tgtEl>
                                        <p:attrNameLst>
                                          <p:attrName>style.visibility</p:attrName>
                                        </p:attrNameLst>
                                      </p:cBhvr>
                                      <p:to>
                                        <p:strVal val="visible"/>
                                      </p:to>
                                    </p:set>
                                    <p:animEffect transition="in" filter="fade">
                                      <p:cBhvr>
                                        <p:cTn id="199" dur="2000"/>
                                        <p:tgtEl>
                                          <p:spTgt spid="36889"/>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nodeType="clickEffect">
                                  <p:stCondLst>
                                    <p:cond delay="0"/>
                                  </p:stCondLst>
                                  <p:childTnLst>
                                    <p:set>
                                      <p:cBhvr>
                                        <p:cTn id="203" dur="1" fill="hold">
                                          <p:stCondLst>
                                            <p:cond delay="0"/>
                                          </p:stCondLst>
                                        </p:cTn>
                                        <p:tgtEl>
                                          <p:spTgt spid="36884">
                                            <p:txEl>
                                              <p:pRg st="0" end="0"/>
                                            </p:txEl>
                                          </p:spTgt>
                                        </p:tgtEl>
                                        <p:attrNameLst>
                                          <p:attrName>style.visibility</p:attrName>
                                        </p:attrNameLst>
                                      </p:cBhvr>
                                      <p:to>
                                        <p:strVal val="visible"/>
                                      </p:to>
                                    </p:set>
                                    <p:animEffect transition="in" filter="fade">
                                      <p:cBhvr>
                                        <p:cTn id="204" dur="2000"/>
                                        <p:tgtEl>
                                          <p:spTgt spid="36884">
                                            <p:txEl>
                                              <p:pRg st="0" end="0"/>
                                            </p:txEl>
                                          </p:spTgt>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0" presetClass="entr" presetSubtype="0" fill="hold" grpId="1" nodeType="clickEffect">
                                  <p:stCondLst>
                                    <p:cond delay="0"/>
                                  </p:stCondLst>
                                  <p:childTnLst>
                                    <p:set>
                                      <p:cBhvr>
                                        <p:cTn id="208" dur="1" fill="hold">
                                          <p:stCondLst>
                                            <p:cond delay="0"/>
                                          </p:stCondLst>
                                        </p:cTn>
                                        <p:tgtEl>
                                          <p:spTgt spid="36890"/>
                                        </p:tgtEl>
                                        <p:attrNameLst>
                                          <p:attrName>style.visibility</p:attrName>
                                        </p:attrNameLst>
                                      </p:cBhvr>
                                      <p:to>
                                        <p:strVal val="visible"/>
                                      </p:to>
                                    </p:set>
                                    <p:animEffect transition="in" filter="fade">
                                      <p:cBhvr>
                                        <p:cTn id="209" dur="2000"/>
                                        <p:tgtEl>
                                          <p:spTgt spid="36890"/>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0" presetClass="entr" presetSubtype="0" fill="hold" grpId="1" nodeType="clickEffect">
                                  <p:stCondLst>
                                    <p:cond delay="0"/>
                                  </p:stCondLst>
                                  <p:childTnLst>
                                    <p:set>
                                      <p:cBhvr>
                                        <p:cTn id="213" dur="1" fill="hold">
                                          <p:stCondLst>
                                            <p:cond delay="0"/>
                                          </p:stCondLst>
                                        </p:cTn>
                                        <p:tgtEl>
                                          <p:spTgt spid="36885">
                                            <p:bg/>
                                          </p:spTgt>
                                        </p:tgtEl>
                                        <p:attrNameLst>
                                          <p:attrName>style.visibility</p:attrName>
                                        </p:attrNameLst>
                                      </p:cBhvr>
                                      <p:to>
                                        <p:strVal val="visible"/>
                                      </p:to>
                                    </p:set>
                                    <p:animEffect transition="in" filter="fade">
                                      <p:cBhvr>
                                        <p:cTn id="214" dur="2000"/>
                                        <p:tgtEl>
                                          <p:spTgt spid="36885">
                                            <p:bg/>
                                          </p:spTgt>
                                        </p:tgtEl>
                                      </p:cBhvr>
                                    </p:animEffect>
                                  </p:childTnLst>
                                </p:cTn>
                              </p:par>
                              <p:par>
                                <p:cTn id="215" presetID="10" presetClass="entr" presetSubtype="0" fill="hold" grpId="1" nodeType="withEffect">
                                  <p:stCondLst>
                                    <p:cond delay="0"/>
                                  </p:stCondLst>
                                  <p:childTnLst>
                                    <p:set>
                                      <p:cBhvr>
                                        <p:cTn id="216" dur="1" fill="hold">
                                          <p:stCondLst>
                                            <p:cond delay="0"/>
                                          </p:stCondLst>
                                        </p:cTn>
                                        <p:tgtEl>
                                          <p:spTgt spid="36885">
                                            <p:txEl>
                                              <p:pRg st="0" end="0"/>
                                            </p:txEl>
                                          </p:spTgt>
                                        </p:tgtEl>
                                        <p:attrNameLst>
                                          <p:attrName>style.visibility</p:attrName>
                                        </p:attrNameLst>
                                      </p:cBhvr>
                                      <p:to>
                                        <p:strVal val="visible"/>
                                      </p:to>
                                    </p:set>
                                    <p:animEffect transition="in" filter="fade">
                                      <p:cBhvr>
                                        <p:cTn id="217" dur="2000"/>
                                        <p:tgtEl>
                                          <p:spTgt spid="36885">
                                            <p:txEl>
                                              <p:pRg st="0" end="0"/>
                                            </p:txEl>
                                          </p:spTgt>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xit" presetSubtype="4" fill="hold" nodeType="clickEffect">
                                  <p:stCondLst>
                                    <p:cond delay="0"/>
                                  </p:stCondLst>
                                  <p:childTnLst>
                                    <p:anim calcmode="lin" valueType="num">
                                      <p:cBhvr additive="base">
                                        <p:cTn id="221" dur="500"/>
                                        <p:tgtEl>
                                          <p:spTgt spid="36885">
                                            <p:txEl>
                                              <p:pRg st="0" end="0"/>
                                            </p:txEl>
                                          </p:spTgt>
                                        </p:tgtEl>
                                        <p:attrNameLst>
                                          <p:attrName>ppt_x</p:attrName>
                                        </p:attrNameLst>
                                      </p:cBhvr>
                                      <p:tavLst>
                                        <p:tav tm="0">
                                          <p:val>
                                            <p:strVal val="ppt_x"/>
                                          </p:val>
                                        </p:tav>
                                        <p:tav tm="100000">
                                          <p:val>
                                            <p:strVal val="ppt_x"/>
                                          </p:val>
                                        </p:tav>
                                      </p:tavLst>
                                    </p:anim>
                                    <p:anim calcmode="lin" valueType="num">
                                      <p:cBhvr additive="base">
                                        <p:cTn id="222" dur="500"/>
                                        <p:tgtEl>
                                          <p:spTgt spid="36885">
                                            <p:txEl>
                                              <p:pRg st="0" end="0"/>
                                            </p:txEl>
                                          </p:spTgt>
                                        </p:tgtEl>
                                        <p:attrNameLst>
                                          <p:attrName>ppt_y</p:attrName>
                                        </p:attrNameLst>
                                      </p:cBhvr>
                                      <p:tavLst>
                                        <p:tav tm="0">
                                          <p:val>
                                            <p:strVal val="ppt_y"/>
                                          </p:val>
                                        </p:tav>
                                        <p:tav tm="100000">
                                          <p:val>
                                            <p:strVal val="1+ppt_h/2"/>
                                          </p:val>
                                        </p:tav>
                                      </p:tavLst>
                                    </p:anim>
                                    <p:set>
                                      <p:cBhvr>
                                        <p:cTn id="223" dur="1" fill="hold">
                                          <p:stCondLst>
                                            <p:cond delay="499"/>
                                          </p:stCondLst>
                                        </p:cTn>
                                        <p:tgtEl>
                                          <p:spTgt spid="36885">
                                            <p:txEl>
                                              <p:pRg st="0" end="0"/>
                                            </p:txEl>
                                          </p:spTgt>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0" presetClass="entr" presetSubtype="0" fill="hold" grpId="1" nodeType="clickEffect">
                                  <p:stCondLst>
                                    <p:cond delay="0"/>
                                  </p:stCondLst>
                                  <p:childTnLst>
                                    <p:set>
                                      <p:cBhvr>
                                        <p:cTn id="227" dur="1" fill="hold">
                                          <p:stCondLst>
                                            <p:cond delay="0"/>
                                          </p:stCondLst>
                                        </p:cTn>
                                        <p:tgtEl>
                                          <p:spTgt spid="36891"/>
                                        </p:tgtEl>
                                        <p:attrNameLst>
                                          <p:attrName>style.visibility</p:attrName>
                                        </p:attrNameLst>
                                      </p:cBhvr>
                                      <p:to>
                                        <p:strVal val="visible"/>
                                      </p:to>
                                    </p:set>
                                    <p:animEffect transition="in" filter="fade">
                                      <p:cBhvr>
                                        <p:cTn id="228" dur="2000"/>
                                        <p:tgtEl>
                                          <p:spTgt spid="36891"/>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0" presetClass="entr" presetSubtype="0" fill="hold" grpId="1" nodeType="clickEffect">
                                  <p:stCondLst>
                                    <p:cond delay="0"/>
                                  </p:stCondLst>
                                  <p:childTnLst>
                                    <p:set>
                                      <p:cBhvr>
                                        <p:cTn id="232" dur="1" fill="hold">
                                          <p:stCondLst>
                                            <p:cond delay="0"/>
                                          </p:stCondLst>
                                        </p:cTn>
                                        <p:tgtEl>
                                          <p:spTgt spid="36882"/>
                                        </p:tgtEl>
                                        <p:attrNameLst>
                                          <p:attrName>style.visibility</p:attrName>
                                        </p:attrNameLst>
                                      </p:cBhvr>
                                      <p:to>
                                        <p:strVal val="visible"/>
                                      </p:to>
                                    </p:set>
                                    <p:animEffect transition="in" filter="fade">
                                      <p:cBhvr>
                                        <p:cTn id="233" dur="2000"/>
                                        <p:tgtEl>
                                          <p:spTgt spid="36882"/>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10" presetClass="entr" presetSubtype="0" fill="hold" grpId="1" nodeType="clickEffect">
                                  <p:stCondLst>
                                    <p:cond delay="0"/>
                                  </p:stCondLst>
                                  <p:childTnLst>
                                    <p:set>
                                      <p:cBhvr>
                                        <p:cTn id="237" dur="1" fill="hold">
                                          <p:stCondLst>
                                            <p:cond delay="0"/>
                                          </p:stCondLst>
                                        </p:cTn>
                                        <p:tgtEl>
                                          <p:spTgt spid="36892"/>
                                        </p:tgtEl>
                                        <p:attrNameLst>
                                          <p:attrName>style.visibility</p:attrName>
                                        </p:attrNameLst>
                                      </p:cBhvr>
                                      <p:to>
                                        <p:strVal val="visible"/>
                                      </p:to>
                                    </p:set>
                                    <p:animEffect transition="in" filter="fade">
                                      <p:cBhvr>
                                        <p:cTn id="238" dur="2000"/>
                                        <p:tgtEl>
                                          <p:spTgt spid="36892"/>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0" presetClass="entr" presetSubtype="0" fill="hold" grpId="1" nodeType="clickEffect">
                                  <p:stCondLst>
                                    <p:cond delay="0"/>
                                  </p:stCondLst>
                                  <p:childTnLst>
                                    <p:set>
                                      <p:cBhvr>
                                        <p:cTn id="242" dur="1" fill="hold">
                                          <p:stCondLst>
                                            <p:cond delay="0"/>
                                          </p:stCondLst>
                                        </p:cTn>
                                        <p:tgtEl>
                                          <p:spTgt spid="36901"/>
                                        </p:tgtEl>
                                        <p:attrNameLst>
                                          <p:attrName>style.visibility</p:attrName>
                                        </p:attrNameLst>
                                      </p:cBhvr>
                                      <p:to>
                                        <p:strVal val="visible"/>
                                      </p:to>
                                    </p:set>
                                    <p:animEffect transition="in" filter="fade">
                                      <p:cBhvr>
                                        <p:cTn id="243" dur="2000"/>
                                        <p:tgtEl>
                                          <p:spTgt spid="36901"/>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0" presetClass="entr" presetSubtype="0" fill="hold" nodeType="clickEffect">
                                  <p:stCondLst>
                                    <p:cond delay="0"/>
                                  </p:stCondLst>
                                  <p:childTnLst>
                                    <p:set>
                                      <p:cBhvr>
                                        <p:cTn id="247" dur="1" fill="hold">
                                          <p:stCondLst>
                                            <p:cond delay="0"/>
                                          </p:stCondLst>
                                        </p:cTn>
                                        <p:tgtEl>
                                          <p:spTgt spid="36896">
                                            <p:txEl>
                                              <p:pRg st="0" end="0"/>
                                            </p:txEl>
                                          </p:spTgt>
                                        </p:tgtEl>
                                        <p:attrNameLst>
                                          <p:attrName>style.visibility</p:attrName>
                                        </p:attrNameLst>
                                      </p:cBhvr>
                                      <p:to>
                                        <p:strVal val="visible"/>
                                      </p:to>
                                    </p:set>
                                    <p:animEffect transition="in" filter="fade">
                                      <p:cBhvr>
                                        <p:cTn id="248" dur="2000"/>
                                        <p:tgtEl>
                                          <p:spTgt spid="36896">
                                            <p:txEl>
                                              <p:pRg st="0" end="0"/>
                                            </p:txEl>
                                          </p:spTgt>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0" presetClass="entr" presetSubtype="0" fill="hold" nodeType="clickEffect">
                                  <p:stCondLst>
                                    <p:cond delay="0"/>
                                  </p:stCondLst>
                                  <p:childTnLst>
                                    <p:set>
                                      <p:cBhvr>
                                        <p:cTn id="252" dur="1" fill="hold">
                                          <p:stCondLst>
                                            <p:cond delay="0"/>
                                          </p:stCondLst>
                                        </p:cTn>
                                        <p:tgtEl>
                                          <p:spTgt spid="36886">
                                            <p:txEl>
                                              <p:pRg st="0" end="0"/>
                                            </p:txEl>
                                          </p:spTgt>
                                        </p:tgtEl>
                                        <p:attrNameLst>
                                          <p:attrName>style.visibility</p:attrName>
                                        </p:attrNameLst>
                                      </p:cBhvr>
                                      <p:to>
                                        <p:strVal val="visible"/>
                                      </p:to>
                                    </p:set>
                                    <p:animEffect transition="in" filter="fade">
                                      <p:cBhvr>
                                        <p:cTn id="253" dur="2000"/>
                                        <p:tgtEl>
                                          <p:spTgt spid="36886">
                                            <p:txEl>
                                              <p:pRg st="0" end="0"/>
                                            </p:txEl>
                                          </p:spTgt>
                                        </p:tgtEl>
                                      </p:cBhvr>
                                    </p:animEffec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0" presetClass="entr" presetSubtype="0" fill="hold" grpId="1" nodeType="clickEffect">
                                  <p:stCondLst>
                                    <p:cond delay="0"/>
                                  </p:stCondLst>
                                  <p:childTnLst>
                                    <p:set>
                                      <p:cBhvr>
                                        <p:cTn id="257" dur="1" fill="hold">
                                          <p:stCondLst>
                                            <p:cond delay="0"/>
                                          </p:stCondLst>
                                        </p:cTn>
                                        <p:tgtEl>
                                          <p:spTgt spid="36887"/>
                                        </p:tgtEl>
                                        <p:attrNameLst>
                                          <p:attrName>style.visibility</p:attrName>
                                        </p:attrNameLst>
                                      </p:cBhvr>
                                      <p:to>
                                        <p:strVal val="visible"/>
                                      </p:to>
                                    </p:set>
                                    <p:animEffect transition="in" filter="fade">
                                      <p:cBhvr>
                                        <p:cTn id="258" dur="2000"/>
                                        <p:tgtEl>
                                          <p:spTgt spid="36887"/>
                                        </p:tgtEl>
                                      </p:cBhvr>
                                    </p:animEffec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0" presetClass="entr" presetSubtype="0" fill="hold" nodeType="clickEffect">
                                  <p:stCondLst>
                                    <p:cond delay="0"/>
                                  </p:stCondLst>
                                  <p:childTnLst>
                                    <p:set>
                                      <p:cBhvr>
                                        <p:cTn id="262" dur="1" fill="hold">
                                          <p:stCondLst>
                                            <p:cond delay="0"/>
                                          </p:stCondLst>
                                        </p:cTn>
                                        <p:tgtEl>
                                          <p:spTgt spid="36900">
                                            <p:txEl>
                                              <p:pRg st="0" end="0"/>
                                            </p:txEl>
                                          </p:spTgt>
                                        </p:tgtEl>
                                        <p:attrNameLst>
                                          <p:attrName>style.visibility</p:attrName>
                                        </p:attrNameLst>
                                      </p:cBhvr>
                                      <p:to>
                                        <p:strVal val="visible"/>
                                      </p:to>
                                    </p:set>
                                    <p:animEffect transition="in" filter="fade">
                                      <p:cBhvr>
                                        <p:cTn id="263" dur="2000"/>
                                        <p:tgtEl>
                                          <p:spTgt spid="36900">
                                            <p:txEl>
                                              <p:pRg st="0" end="0"/>
                                            </p:txEl>
                                          </p:spTgt>
                                        </p:tgtEl>
                                      </p:cBhvr>
                                    </p:animEffec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0" presetClass="entr" presetSubtype="0" fill="hold" grpId="2" nodeType="clickEffect">
                                  <p:stCondLst>
                                    <p:cond delay="0"/>
                                  </p:stCondLst>
                                  <p:childTnLst>
                                    <p:set>
                                      <p:cBhvr>
                                        <p:cTn id="267" dur="1" fill="hold">
                                          <p:stCondLst>
                                            <p:cond delay="0"/>
                                          </p:stCondLst>
                                        </p:cTn>
                                        <p:tgtEl>
                                          <p:spTgt spid="36895"/>
                                        </p:tgtEl>
                                        <p:attrNameLst>
                                          <p:attrName>style.visibility</p:attrName>
                                        </p:attrNameLst>
                                      </p:cBhvr>
                                      <p:to>
                                        <p:strVal val="visible"/>
                                      </p:to>
                                    </p:set>
                                    <p:animEffect transition="in" filter="fade">
                                      <p:cBhvr>
                                        <p:cTn id="268" dur="2000"/>
                                        <p:tgtEl>
                                          <p:spTgt spid="36895"/>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10" presetClass="entr" presetSubtype="0" fill="hold" nodeType="clickEffect">
                                  <p:stCondLst>
                                    <p:cond delay="0"/>
                                  </p:stCondLst>
                                  <p:childTnLst>
                                    <p:set>
                                      <p:cBhvr>
                                        <p:cTn id="272" dur="1" fill="hold">
                                          <p:stCondLst>
                                            <p:cond delay="0"/>
                                          </p:stCondLst>
                                        </p:cTn>
                                        <p:tgtEl>
                                          <p:spTgt spid="36869">
                                            <p:txEl>
                                              <p:pRg st="0" end="0"/>
                                            </p:txEl>
                                          </p:spTgt>
                                        </p:tgtEl>
                                        <p:attrNameLst>
                                          <p:attrName>style.visibility</p:attrName>
                                        </p:attrNameLst>
                                      </p:cBhvr>
                                      <p:to>
                                        <p:strVal val="visible"/>
                                      </p:to>
                                    </p:set>
                                    <p:animEffect transition="in" filter="fade">
                                      <p:cBhvr>
                                        <p:cTn id="273" dur="2000"/>
                                        <p:tgtEl>
                                          <p:spTgt spid="36869">
                                            <p:txEl>
                                              <p:pRg st="0" end="0"/>
                                            </p:txEl>
                                          </p:spTgt>
                                        </p:tgtEl>
                                      </p:cBhvr>
                                    </p:animEffec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xit" presetSubtype="4" fill="hold" nodeType="clickEffect">
                                  <p:stCondLst>
                                    <p:cond delay="0"/>
                                  </p:stCondLst>
                                  <p:childTnLst>
                                    <p:anim calcmode="lin" valueType="num">
                                      <p:cBhvr additive="base">
                                        <p:cTn id="277" dur="500"/>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278" dur="500"/>
                                        <p:tgtEl>
                                          <p:spTgt spid="36869">
                                            <p:txEl>
                                              <p:pRg st="0" end="0"/>
                                            </p:txEl>
                                          </p:spTgt>
                                        </p:tgtEl>
                                        <p:attrNameLst>
                                          <p:attrName>ppt_y</p:attrName>
                                        </p:attrNameLst>
                                      </p:cBhvr>
                                      <p:tavLst>
                                        <p:tav tm="0">
                                          <p:val>
                                            <p:strVal val="ppt_y"/>
                                          </p:val>
                                        </p:tav>
                                        <p:tav tm="100000">
                                          <p:val>
                                            <p:strVal val="1+ppt_h/2"/>
                                          </p:val>
                                        </p:tav>
                                      </p:tavLst>
                                    </p:anim>
                                    <p:set>
                                      <p:cBhvr>
                                        <p:cTn id="279" dur="1" fill="hold">
                                          <p:stCondLst>
                                            <p:cond delay="499"/>
                                          </p:stCondLst>
                                        </p:cTn>
                                        <p:tgtEl>
                                          <p:spTgt spid="36869">
                                            <p:txEl>
                                              <p:pRg st="0" end="0"/>
                                            </p:txEl>
                                          </p:spTgt>
                                        </p:tgtEl>
                                        <p:attrNameLst>
                                          <p:attrName>style.visibility</p:attrName>
                                        </p:attrNameLst>
                                      </p:cBhvr>
                                      <p:to>
                                        <p:strVal val="hidden"/>
                                      </p:to>
                                    </p:set>
                                  </p:childTnLst>
                                </p:cTn>
                              </p:par>
                            </p:childTnLst>
                          </p:cTn>
                        </p:par>
                      </p:childTnLst>
                    </p:cTn>
                  </p:par>
                  <p:par>
                    <p:cTn id="280" fill="hold" nodeType="clickPar">
                      <p:stCondLst>
                        <p:cond delay="indefinite"/>
                      </p:stCondLst>
                      <p:childTnLst>
                        <p:par>
                          <p:cTn id="281" fill="hold" nodeType="withGroup">
                            <p:stCondLst>
                              <p:cond delay="0"/>
                            </p:stCondLst>
                            <p:childTnLst>
                              <p:par>
                                <p:cTn id="282" presetID="2" presetClass="exit" presetSubtype="4" fill="hold" nodeType="clickEffect">
                                  <p:stCondLst>
                                    <p:cond delay="0"/>
                                  </p:stCondLst>
                                  <p:childTnLst>
                                    <p:anim calcmode="lin" valueType="num">
                                      <p:cBhvr additive="base">
                                        <p:cTn id="283" dur="500"/>
                                        <p:tgtEl>
                                          <p:spTgt spid="36886">
                                            <p:txEl>
                                              <p:pRg st="0" end="0"/>
                                            </p:txEl>
                                          </p:spTgt>
                                        </p:tgtEl>
                                        <p:attrNameLst>
                                          <p:attrName>ppt_x</p:attrName>
                                        </p:attrNameLst>
                                      </p:cBhvr>
                                      <p:tavLst>
                                        <p:tav tm="0">
                                          <p:val>
                                            <p:strVal val="ppt_x"/>
                                          </p:val>
                                        </p:tav>
                                        <p:tav tm="100000">
                                          <p:val>
                                            <p:strVal val="ppt_x"/>
                                          </p:val>
                                        </p:tav>
                                      </p:tavLst>
                                    </p:anim>
                                    <p:anim calcmode="lin" valueType="num">
                                      <p:cBhvr additive="base">
                                        <p:cTn id="284" dur="500"/>
                                        <p:tgtEl>
                                          <p:spTgt spid="36886">
                                            <p:txEl>
                                              <p:pRg st="0" end="0"/>
                                            </p:txEl>
                                          </p:spTgt>
                                        </p:tgtEl>
                                        <p:attrNameLst>
                                          <p:attrName>ppt_y</p:attrName>
                                        </p:attrNameLst>
                                      </p:cBhvr>
                                      <p:tavLst>
                                        <p:tav tm="0">
                                          <p:val>
                                            <p:strVal val="ppt_y"/>
                                          </p:val>
                                        </p:tav>
                                        <p:tav tm="100000">
                                          <p:val>
                                            <p:strVal val="1+ppt_h/2"/>
                                          </p:val>
                                        </p:tav>
                                      </p:tavLst>
                                    </p:anim>
                                    <p:set>
                                      <p:cBhvr>
                                        <p:cTn id="285" dur="1" fill="hold">
                                          <p:stCondLst>
                                            <p:cond delay="499"/>
                                          </p:stCondLst>
                                        </p:cTn>
                                        <p:tgtEl>
                                          <p:spTgt spid="36886">
                                            <p:txEl>
                                              <p:pRg st="0" end="0"/>
                                            </p:txEl>
                                          </p:spTgt>
                                        </p:tgtEl>
                                        <p:attrNameLst>
                                          <p:attrName>style.visibility</p:attrName>
                                        </p:attrNameLst>
                                      </p:cBhvr>
                                      <p:to>
                                        <p:strVal val="hidden"/>
                                      </p:to>
                                    </p:set>
                                  </p:childTnLst>
                                </p:cTn>
                              </p:par>
                            </p:childTnLst>
                          </p:cTn>
                        </p:par>
                      </p:childTnLst>
                    </p:cTn>
                  </p:par>
                  <p:par>
                    <p:cTn id="286" fill="hold" nodeType="clickPar">
                      <p:stCondLst>
                        <p:cond delay="indefinite"/>
                      </p:stCondLst>
                      <p:childTnLst>
                        <p:par>
                          <p:cTn id="287" fill="hold" nodeType="withGroup">
                            <p:stCondLst>
                              <p:cond delay="0"/>
                            </p:stCondLst>
                            <p:childTnLst>
                              <p:par>
                                <p:cTn id="288" presetID="2" presetClass="exit" presetSubtype="4" fill="hold" nodeType="clickEffect">
                                  <p:stCondLst>
                                    <p:cond delay="0"/>
                                  </p:stCondLst>
                                  <p:childTnLst>
                                    <p:anim calcmode="lin" valueType="num">
                                      <p:cBhvr additive="base">
                                        <p:cTn id="289" dur="500"/>
                                        <p:tgtEl>
                                          <p:spTgt spid="36881">
                                            <p:txEl>
                                              <p:pRg st="0" end="0"/>
                                            </p:txEl>
                                          </p:spTgt>
                                        </p:tgtEl>
                                        <p:attrNameLst>
                                          <p:attrName>ppt_x</p:attrName>
                                        </p:attrNameLst>
                                      </p:cBhvr>
                                      <p:tavLst>
                                        <p:tav tm="0">
                                          <p:val>
                                            <p:strVal val="ppt_x"/>
                                          </p:val>
                                        </p:tav>
                                        <p:tav tm="100000">
                                          <p:val>
                                            <p:strVal val="ppt_x"/>
                                          </p:val>
                                        </p:tav>
                                      </p:tavLst>
                                    </p:anim>
                                    <p:anim calcmode="lin" valueType="num">
                                      <p:cBhvr additive="base">
                                        <p:cTn id="290" dur="500"/>
                                        <p:tgtEl>
                                          <p:spTgt spid="36881">
                                            <p:txEl>
                                              <p:pRg st="0" end="0"/>
                                            </p:txEl>
                                          </p:spTgt>
                                        </p:tgtEl>
                                        <p:attrNameLst>
                                          <p:attrName>ppt_y</p:attrName>
                                        </p:attrNameLst>
                                      </p:cBhvr>
                                      <p:tavLst>
                                        <p:tav tm="0">
                                          <p:val>
                                            <p:strVal val="ppt_y"/>
                                          </p:val>
                                        </p:tav>
                                        <p:tav tm="100000">
                                          <p:val>
                                            <p:strVal val="1+ppt_h/2"/>
                                          </p:val>
                                        </p:tav>
                                      </p:tavLst>
                                    </p:anim>
                                    <p:set>
                                      <p:cBhvr>
                                        <p:cTn id="291" dur="1" fill="hold">
                                          <p:stCondLst>
                                            <p:cond delay="499"/>
                                          </p:stCondLst>
                                        </p:cTn>
                                        <p:tgtEl>
                                          <p:spTgt spid="3688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99" grpId="0" animBg="1"/>
      <p:bldP spid="36898" grpId="0" animBg="1"/>
      <p:bldP spid="36897" grpId="0" animBg="1"/>
      <p:bldP spid="36897" grpId="1" animBg="1"/>
      <p:bldP spid="36896" grpId="0" build="allAtOnce" animBg="1"/>
      <p:bldP spid="36895" grpId="0" animBg="1"/>
      <p:bldP spid="36895" grpId="1" animBg="1"/>
      <p:bldP spid="36895" grpId="2" animBg="1"/>
      <p:bldP spid="36894" grpId="0" animBg="1"/>
      <p:bldP spid="36894" grpId="1" animBg="1"/>
      <p:bldP spid="36893" grpId="0" build="allAtOnce" animBg="1"/>
      <p:bldP spid="36893" grpId="1" build="allAtOnce" animBg="1"/>
      <p:bldP spid="36892" grpId="0" animBg="1"/>
      <p:bldP spid="36892" grpId="1" animBg="1"/>
      <p:bldP spid="36891" grpId="0" animBg="1"/>
      <p:bldP spid="36891" grpId="1" animBg="1"/>
      <p:bldP spid="36890" grpId="0" animBg="1"/>
      <p:bldP spid="36890" grpId="1" animBg="1"/>
      <p:bldP spid="36889" grpId="0" animBg="1"/>
      <p:bldP spid="36889" grpId="1" animBg="1"/>
      <p:bldP spid="36888" grpId="0" build="allAtOnce" animBg="1"/>
      <p:bldP spid="36887" grpId="0" animBg="1"/>
      <p:bldP spid="36887" grpId="1" animBg="1"/>
      <p:bldP spid="36886" grpId="0" build="allAtOnce" animBg="1"/>
      <p:bldP spid="36885" grpId="0" build="allAtOnce" animBg="1"/>
      <p:bldP spid="36885" grpId="1" build="allAtOnce" animBg="1"/>
      <p:bldP spid="36901" grpId="0" animBg="1"/>
      <p:bldP spid="36901" grpId="1" animBg="1"/>
      <p:bldP spid="36869" grpId="0" build="allAtOnce" animBg="1"/>
      <p:bldP spid="36869" grpId="1" build="allAtOnce" animBg="1"/>
      <p:bldP spid="36884" grpId="0" build="allAtOnce" animBg="1"/>
      <p:bldP spid="36900" grpId="0" build="allAtOnce" animBg="1"/>
      <p:bldP spid="36883" grpId="0" build="allAtOnce" animBg="1"/>
      <p:bldP spid="36882" grpId="0" animBg="1"/>
      <p:bldP spid="36882" grpId="1" animBg="1"/>
      <p:bldP spid="36881" grpId="0" build="allAtOnce" animBg="1"/>
      <p:bldP spid="36880" grpId="0" build="allAtOnce" animBg="1"/>
      <p:bldP spid="36880" grpId="1" build="allAtOnce" animBg="1"/>
      <p:bldP spid="36879" grpId="0" animBg="1"/>
      <p:bldP spid="36878" grpId="0" animBg="1"/>
      <p:bldP spid="36877" grpId="0" animBg="1"/>
      <p:bldP spid="36876" grpId="0" animBg="1"/>
      <p:bldP spid="36875" grpId="0" animBg="1"/>
      <p:bldP spid="36874" grpId="0" animBg="1"/>
      <p:bldP spid="36873" grpId="0" animBg="1"/>
      <p:bldP spid="36872" grpId="0" animBg="1"/>
      <p:bldP spid="36871" grpId="0" animBg="1"/>
      <p:bldP spid="368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2) Et en classe, comment fait-on ?</a:t>
            </a:r>
            <a:endParaRPr lang="fr-FR" dirty="0"/>
          </a:p>
        </p:txBody>
      </p:sp>
      <p:sp>
        <p:nvSpPr>
          <p:cNvPr id="3" name="Espace réservé du contenu 2"/>
          <p:cNvSpPr>
            <a:spLocks noGrp="1"/>
          </p:cNvSpPr>
          <p:nvPr>
            <p:ph idx="1"/>
          </p:nvPr>
        </p:nvSpPr>
        <p:spPr/>
        <p:txBody>
          <a:bodyPr/>
          <a:lstStyle/>
          <a:p>
            <a:pPr marL="0" indent="0" algn="ctr">
              <a:buNone/>
            </a:pPr>
            <a:r>
              <a:rPr lang="fr-FR" sz="4000" b="1" dirty="0">
                <a:solidFill>
                  <a:prstClr val="black"/>
                </a:solidFill>
              </a:rPr>
              <a:t>... </a:t>
            </a:r>
            <a:r>
              <a:rPr lang="fr-FR" sz="3600" b="1" dirty="0">
                <a:solidFill>
                  <a:prstClr val="black"/>
                </a:solidFill>
              </a:rPr>
              <a:t>pour aider à mémoriser les faits numériques : des jeux de calcul mental</a:t>
            </a:r>
            <a:endParaRPr lang="fr-FR" sz="2400" dirty="0"/>
          </a:p>
          <a:p>
            <a:pPr marL="0" indent="0">
              <a:buNone/>
            </a:pPr>
            <a:endParaRPr lang="fr-FR" dirty="0"/>
          </a:p>
          <a:p>
            <a:r>
              <a:rPr lang="fr-FR" dirty="0"/>
              <a:t>Présentation des jeux mis à disposition sur le parcours à distance</a:t>
            </a:r>
          </a:p>
          <a:p>
            <a:r>
              <a:rPr lang="fr-FR" dirty="0"/>
              <a:t>Autres propositions</a:t>
            </a:r>
          </a:p>
          <a:p>
            <a:pPr marL="0" indent="0">
              <a:buNone/>
            </a:pPr>
            <a:endParaRPr lang="fr-FR" dirty="0"/>
          </a:p>
        </p:txBody>
      </p:sp>
    </p:spTree>
    <p:extLst>
      <p:ext uri="{BB962C8B-B14F-4D97-AF65-F5344CB8AC3E}">
        <p14:creationId xmlns:p14="http://schemas.microsoft.com/office/powerpoint/2010/main" val="147263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876300"/>
            <a:ext cx="7848600" cy="4735513"/>
          </a:xfrm>
        </p:spPr>
        <p:txBody>
          <a:bodyPr/>
          <a:lstStyle/>
          <a:p>
            <a:pPr marL="0" indent="0">
              <a:buNone/>
            </a:pPr>
            <a:r>
              <a:rPr lang="fr-FR" sz="4000" b="1" dirty="0">
                <a:solidFill>
                  <a:srgbClr val="FF0000"/>
                </a:solidFill>
              </a:rPr>
              <a:t>2) Et en </a:t>
            </a:r>
            <a:r>
              <a:rPr lang="fr-FR" sz="4000" b="1" dirty="0" smtClean="0">
                <a:solidFill>
                  <a:srgbClr val="FF0000"/>
                </a:solidFill>
              </a:rPr>
              <a:t>classe, comment </a:t>
            </a:r>
            <a:r>
              <a:rPr lang="fr-FR" sz="4000" b="1" dirty="0">
                <a:solidFill>
                  <a:srgbClr val="FF0000"/>
                </a:solidFill>
              </a:rPr>
              <a:t>fait-on ?</a:t>
            </a:r>
            <a:endParaRPr lang="fr-FR" sz="4000" dirty="0" smtClean="0"/>
          </a:p>
          <a:p>
            <a:pPr marL="0" indent="0">
              <a:buNone/>
            </a:pPr>
            <a:endParaRPr lang="fr-FR" dirty="0" smtClean="0"/>
          </a:p>
          <a:p>
            <a:pPr marL="0" indent="0">
              <a:buNone/>
            </a:pPr>
            <a:r>
              <a:rPr lang="fr-FR" sz="3400" b="1" dirty="0" smtClean="0">
                <a:solidFill>
                  <a:srgbClr val="7030A0"/>
                </a:solidFill>
              </a:rPr>
              <a:t>Ce qui est le plus largement pratiqué en classe ?</a:t>
            </a:r>
          </a:p>
          <a:p>
            <a:pPr marL="0" indent="0">
              <a:buNone/>
            </a:pPr>
            <a:endParaRPr lang="fr-FR" dirty="0"/>
          </a:p>
          <a:p>
            <a:pPr marL="0" indent="0">
              <a:buNone/>
            </a:pPr>
            <a:r>
              <a:rPr lang="fr-FR" dirty="0" smtClean="0">
                <a:sym typeface="Wingdings" panose="05000000000000000000" pitchFamily="2" charset="2"/>
              </a:rPr>
              <a:t></a:t>
            </a:r>
            <a:r>
              <a:rPr lang="fr-FR" dirty="0" smtClean="0"/>
              <a:t>La restitution des faits numériques</a:t>
            </a:r>
            <a:endParaRPr lang="fr-FR" dirty="0"/>
          </a:p>
        </p:txBody>
      </p:sp>
    </p:spTree>
    <p:extLst>
      <p:ext uri="{BB962C8B-B14F-4D97-AF65-F5344CB8AC3E}">
        <p14:creationId xmlns:p14="http://schemas.microsoft.com/office/powerpoint/2010/main" val="4935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0"/>
            <a:ext cx="9144000" cy="714375"/>
          </a:xfrm>
        </p:spPr>
        <p:txBody>
          <a:bodyPr/>
          <a:lstStyle/>
          <a:p>
            <a:pPr algn="l"/>
            <a:r>
              <a:rPr lang="fr-FR" sz="2800" dirty="0">
                <a:latin typeface="Arial" charset="0"/>
              </a:rPr>
              <a:t>Interroger sur les tables </a:t>
            </a:r>
            <a:r>
              <a:rPr lang="fr-FR" sz="2000" dirty="0">
                <a:latin typeface="Arial" charset="0"/>
              </a:rPr>
              <a:t>(addition) </a:t>
            </a:r>
            <a:r>
              <a:rPr lang="fr-FR" sz="2800" dirty="0">
                <a:latin typeface="Arial" charset="0"/>
              </a:rPr>
              <a:t>:	</a:t>
            </a:r>
          </a:p>
        </p:txBody>
      </p:sp>
      <p:sp>
        <p:nvSpPr>
          <p:cNvPr id="43010" name="Rectangle 3"/>
          <p:cNvSpPr>
            <a:spLocks noGrp="1" noChangeArrowheads="1"/>
          </p:cNvSpPr>
          <p:nvPr>
            <p:ph idx="1"/>
          </p:nvPr>
        </p:nvSpPr>
        <p:spPr>
          <a:xfrm>
            <a:off x="914400" y="1511300"/>
            <a:ext cx="8229600" cy="604838"/>
          </a:xfrm>
        </p:spPr>
        <p:txBody>
          <a:bodyPr/>
          <a:lstStyle/>
          <a:p>
            <a:r>
              <a:rPr lang="fr-FR" sz="2400">
                <a:latin typeface="Arial" charset="0"/>
              </a:rPr>
              <a:t>6 + 7 </a:t>
            </a:r>
          </a:p>
        </p:txBody>
      </p:sp>
      <p:sp>
        <p:nvSpPr>
          <p:cNvPr id="43011"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1285503-0DDA-B648-A1C6-AAC2679D7C7F}" type="slidenum">
              <a:rPr lang="fr-FR" sz="1400">
                <a:latin typeface="Arial" charset="0"/>
              </a:rPr>
              <a:pPr eaLnBrk="1" hangingPunct="1"/>
              <a:t>23</a:t>
            </a:fld>
            <a:endParaRPr lang="fr-FR" sz="1400">
              <a:latin typeface="Arial" charset="0"/>
            </a:endParaRPr>
          </a:p>
        </p:txBody>
      </p:sp>
      <p:sp>
        <p:nvSpPr>
          <p:cNvPr id="393220" name="Rectangle 4"/>
          <p:cNvSpPr>
            <a:spLocks noChangeArrowheads="1"/>
          </p:cNvSpPr>
          <p:nvPr/>
        </p:nvSpPr>
        <p:spPr bwMode="auto">
          <a:xfrm>
            <a:off x="914400" y="1939925"/>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2400"/>
              <a:t>? + 7 = 13  et  ? + 6 = 13</a:t>
            </a:r>
          </a:p>
        </p:txBody>
      </p:sp>
      <p:sp>
        <p:nvSpPr>
          <p:cNvPr id="393221" name="Rectangle 5"/>
          <p:cNvSpPr>
            <a:spLocks noChangeArrowheads="1"/>
          </p:cNvSpPr>
          <p:nvPr/>
        </p:nvSpPr>
        <p:spPr bwMode="auto">
          <a:xfrm>
            <a:off x="914400" y="507206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Calibri" charset="0"/>
              <a:buChar char="→"/>
            </a:pPr>
            <a:r>
              <a:rPr lang="fr-FR" sz="2800" dirty="0"/>
              <a:t> </a:t>
            </a:r>
            <a:r>
              <a:rPr lang="fr-FR" sz="2800" dirty="0" smtClean="0"/>
              <a:t>4 </a:t>
            </a:r>
            <a:r>
              <a:rPr lang="fr-FR" sz="2800" dirty="0"/>
              <a:t>+ </a:t>
            </a:r>
            <a:r>
              <a:rPr lang="fr-FR" sz="2800" dirty="0" smtClean="0"/>
              <a:t>3…  </a:t>
            </a:r>
            <a:r>
              <a:rPr lang="fr-FR" sz="2800" dirty="0"/>
              <a:t>	</a:t>
            </a:r>
            <a:r>
              <a:rPr lang="fr-FR" sz="2800" dirty="0" smtClean="0"/>
              <a:t>14 </a:t>
            </a:r>
            <a:r>
              <a:rPr lang="fr-FR" sz="2800" dirty="0"/>
              <a:t>+ </a:t>
            </a:r>
            <a:r>
              <a:rPr lang="fr-FR" sz="2800" dirty="0" smtClean="0"/>
              <a:t>3</a:t>
            </a:r>
            <a:r>
              <a:rPr lang="fr-FR" sz="2800" dirty="0"/>
              <a:t>		</a:t>
            </a:r>
            <a:r>
              <a:rPr lang="fr-FR" sz="2800" dirty="0" smtClean="0"/>
              <a:t>24 </a:t>
            </a:r>
            <a:r>
              <a:rPr lang="fr-FR" sz="2800" dirty="0"/>
              <a:t>+ </a:t>
            </a:r>
            <a:r>
              <a:rPr lang="fr-FR" sz="2800" dirty="0" smtClean="0"/>
              <a:t>3</a:t>
            </a:r>
            <a:r>
              <a:rPr lang="fr-FR" sz="2800" dirty="0"/>
              <a:t>		</a:t>
            </a:r>
            <a:r>
              <a:rPr lang="fr-FR" sz="2800" dirty="0" smtClean="0"/>
              <a:t>34 </a:t>
            </a:r>
            <a:r>
              <a:rPr lang="fr-FR" sz="2800" dirty="0"/>
              <a:t>+ </a:t>
            </a:r>
            <a:r>
              <a:rPr lang="fr-FR" sz="2800" dirty="0" smtClean="0"/>
              <a:t>3</a:t>
            </a:r>
            <a:endParaRPr lang="fr-FR" sz="2800" dirty="0"/>
          </a:p>
        </p:txBody>
      </p:sp>
      <p:sp>
        <p:nvSpPr>
          <p:cNvPr id="393222" name="Rectangle 6"/>
          <p:cNvSpPr>
            <a:spLocks noChangeArrowheads="1"/>
          </p:cNvSpPr>
          <p:nvPr/>
        </p:nvSpPr>
        <p:spPr bwMode="auto">
          <a:xfrm>
            <a:off x="914400" y="364331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2400" dirty="0"/>
              <a:t>Combien manque-t-il à 6 (ou 7) pour aller à 13…</a:t>
            </a:r>
          </a:p>
        </p:txBody>
      </p:sp>
      <p:sp>
        <p:nvSpPr>
          <p:cNvPr id="43015" name="Rectangle 7"/>
          <p:cNvSpPr>
            <a:spLocks noChangeArrowheads="1"/>
          </p:cNvSpPr>
          <p:nvPr/>
        </p:nvSpPr>
        <p:spPr bwMode="auto">
          <a:xfrm>
            <a:off x="914400" y="465296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fr-FR" sz="3200"/>
          </a:p>
        </p:txBody>
      </p:sp>
      <p:sp>
        <p:nvSpPr>
          <p:cNvPr id="43016" name="Rectangle 8"/>
          <p:cNvSpPr>
            <a:spLocks noChangeArrowheads="1"/>
          </p:cNvSpPr>
          <p:nvPr/>
        </p:nvSpPr>
        <p:spPr bwMode="auto">
          <a:xfrm>
            <a:off x="0" y="785813"/>
            <a:ext cx="2071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r-FR" sz="3200" u="sng">
                <a:solidFill>
                  <a:srgbClr val="FF3300"/>
                </a:solidFill>
              </a:rPr>
              <a:t>Alterner</a:t>
            </a:r>
            <a:r>
              <a:rPr lang="fr-FR" sz="3200">
                <a:solidFill>
                  <a:srgbClr val="FF3300"/>
                </a:solidFill>
              </a:rPr>
              <a:t>  :</a:t>
            </a:r>
          </a:p>
          <a:p>
            <a:pPr marL="342900" indent="-342900">
              <a:spcBef>
                <a:spcPct val="20000"/>
              </a:spcBef>
            </a:pPr>
            <a:endParaRPr lang="fr-FR" sz="3200">
              <a:solidFill>
                <a:srgbClr val="FF3300"/>
              </a:solidFill>
            </a:endParaRPr>
          </a:p>
        </p:txBody>
      </p:sp>
      <p:sp>
        <p:nvSpPr>
          <p:cNvPr id="393225" name="Rectangle 9"/>
          <p:cNvSpPr>
            <a:spLocks noChangeArrowheads="1"/>
          </p:cNvSpPr>
          <p:nvPr/>
        </p:nvSpPr>
        <p:spPr bwMode="auto">
          <a:xfrm>
            <a:off x="914400" y="2439988"/>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2400"/>
              <a:t>13 - 6   et  13 - 7</a:t>
            </a:r>
          </a:p>
        </p:txBody>
      </p:sp>
      <p:sp>
        <p:nvSpPr>
          <p:cNvPr id="12" name="Rectangle 9"/>
          <p:cNvSpPr>
            <a:spLocks noChangeArrowheads="1"/>
          </p:cNvSpPr>
          <p:nvPr/>
        </p:nvSpPr>
        <p:spPr bwMode="auto">
          <a:xfrm>
            <a:off x="914400" y="294005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Char char="•"/>
              <a:defRPr/>
            </a:pPr>
            <a:r>
              <a:rPr lang="fr-FR" altLang="fr-FR" dirty="0">
                <a:latin typeface="Calibri" pitchFamily="34" charset="0"/>
                <a:cs typeface="+mn-cs"/>
              </a:rPr>
              <a:t>13 - ? = 7 et 13 - ? = 6 </a:t>
            </a:r>
            <a:endParaRPr lang="fr-FR" altLang="fr-FR" dirty="0" smtClean="0">
              <a:latin typeface="Calibri" pitchFamily="34" charset="0"/>
              <a:cs typeface="+mn-cs"/>
            </a:endParaRPr>
          </a:p>
          <a:p>
            <a:pPr eaLnBrk="1" hangingPunct="1">
              <a:spcBef>
                <a:spcPct val="20000"/>
              </a:spcBef>
              <a:buFontTx/>
              <a:buChar char="•"/>
              <a:defRPr/>
            </a:pPr>
            <a:r>
              <a:rPr lang="fr-FR" altLang="fr-FR" dirty="0" smtClean="0">
                <a:latin typeface="Calibri" pitchFamily="34" charset="0"/>
                <a:cs typeface="+mn-cs"/>
              </a:rPr>
              <a:t>? - 6 </a:t>
            </a:r>
            <a:r>
              <a:rPr lang="fr-FR" altLang="fr-FR" dirty="0">
                <a:latin typeface="Calibri" pitchFamily="34" charset="0"/>
                <a:cs typeface="+mn-cs"/>
              </a:rPr>
              <a:t>= 7 et </a:t>
            </a:r>
            <a:r>
              <a:rPr lang="fr-FR" altLang="fr-FR" dirty="0" smtClean="0">
                <a:latin typeface="Calibri" pitchFamily="34" charset="0"/>
                <a:cs typeface="+mn-cs"/>
              </a:rPr>
              <a:t> ? - 7 </a:t>
            </a:r>
            <a:r>
              <a:rPr lang="fr-FR" altLang="fr-FR" dirty="0">
                <a:latin typeface="Calibri" pitchFamily="34" charset="0"/>
                <a:cs typeface="+mn-cs"/>
              </a:rPr>
              <a:t>= </a:t>
            </a:r>
            <a:r>
              <a:rPr lang="fr-FR" altLang="fr-FR" dirty="0" smtClean="0">
                <a:latin typeface="Calibri" pitchFamily="34" charset="0"/>
                <a:cs typeface="+mn-cs"/>
              </a:rPr>
              <a:t>6 </a:t>
            </a:r>
            <a:endParaRPr lang="fr-FR" altLang="fr-FR" dirty="0">
              <a:latin typeface="Calibri" pitchFamily="34" charset="0"/>
              <a:cs typeface="+mn-cs"/>
            </a:endParaRPr>
          </a:p>
          <a:p>
            <a:pPr marL="0" indent="0" eaLnBrk="1" hangingPunct="1">
              <a:spcBef>
                <a:spcPct val="20000"/>
              </a:spcBef>
              <a:defRPr/>
            </a:pPr>
            <a:endParaRPr lang="fr-FR" altLang="fr-FR" dirty="0">
              <a:latin typeface="Calibri" pitchFamily="34" charset="0"/>
              <a:cs typeface="+mn-cs"/>
            </a:endParaRPr>
          </a:p>
        </p:txBody>
      </p:sp>
      <p:sp>
        <p:nvSpPr>
          <p:cNvPr id="13" name="Rectangle 6"/>
          <p:cNvSpPr>
            <a:spLocks noChangeArrowheads="1"/>
          </p:cNvSpPr>
          <p:nvPr/>
        </p:nvSpPr>
        <p:spPr bwMode="auto">
          <a:xfrm>
            <a:off x="914400" y="4071938"/>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2400"/>
              <a:t>Complète 6 (ou 7) pour arriver à 13…</a:t>
            </a:r>
          </a:p>
        </p:txBody>
      </p:sp>
      <p:sp>
        <p:nvSpPr>
          <p:cNvPr id="14" name="Rectangle 5"/>
          <p:cNvSpPr>
            <a:spLocks noChangeArrowheads="1"/>
          </p:cNvSpPr>
          <p:nvPr/>
        </p:nvSpPr>
        <p:spPr bwMode="auto">
          <a:xfrm>
            <a:off x="914400" y="5546014"/>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Calibri" charset="0"/>
              <a:buChar char="→"/>
            </a:pPr>
            <a:r>
              <a:rPr lang="fr-FR" sz="2800" dirty="0"/>
              <a:t> </a:t>
            </a:r>
            <a:r>
              <a:rPr lang="fr-FR" sz="2800" dirty="0" smtClean="0"/>
              <a:t>4 </a:t>
            </a:r>
            <a:r>
              <a:rPr lang="fr-FR" sz="2800" dirty="0"/>
              <a:t>+ </a:t>
            </a:r>
            <a:r>
              <a:rPr lang="fr-FR" sz="2800" dirty="0" smtClean="0"/>
              <a:t>3…</a:t>
            </a:r>
            <a:r>
              <a:rPr lang="fr-FR" sz="2800" dirty="0"/>
              <a:t>	</a:t>
            </a:r>
            <a:r>
              <a:rPr lang="fr-FR" sz="2800" dirty="0" smtClean="0"/>
              <a:t>4 </a:t>
            </a:r>
            <a:r>
              <a:rPr lang="fr-FR" sz="2800" dirty="0"/>
              <a:t>+ </a:t>
            </a:r>
            <a:r>
              <a:rPr lang="fr-FR" sz="2800" dirty="0" smtClean="0"/>
              <a:t>13</a:t>
            </a:r>
            <a:r>
              <a:rPr lang="fr-FR" sz="2800" dirty="0"/>
              <a:t>		</a:t>
            </a:r>
            <a:r>
              <a:rPr lang="fr-FR" sz="2800" dirty="0" smtClean="0"/>
              <a:t>4 </a:t>
            </a:r>
            <a:r>
              <a:rPr lang="fr-FR" sz="2800" dirty="0"/>
              <a:t>+ </a:t>
            </a:r>
            <a:r>
              <a:rPr lang="fr-FR" sz="2800" dirty="0" smtClean="0"/>
              <a:t>23</a:t>
            </a:r>
            <a:r>
              <a:rPr lang="fr-FR" sz="2800" dirty="0"/>
              <a:t>		</a:t>
            </a:r>
            <a:r>
              <a:rPr lang="fr-FR" sz="2800" dirty="0" smtClean="0"/>
              <a:t>4 </a:t>
            </a:r>
            <a:r>
              <a:rPr lang="fr-FR" sz="2800" dirty="0"/>
              <a:t>+ </a:t>
            </a:r>
            <a:r>
              <a:rPr lang="fr-FR" sz="2800" dirty="0" smtClean="0"/>
              <a:t>33</a:t>
            </a:r>
            <a:endParaRPr lang="fr-FR" sz="2800" dirty="0"/>
          </a:p>
        </p:txBody>
      </p:sp>
      <p:sp>
        <p:nvSpPr>
          <p:cNvPr id="43021" name="Rectangle 8"/>
          <p:cNvSpPr>
            <a:spLocks noChangeArrowheads="1"/>
          </p:cNvSpPr>
          <p:nvPr/>
        </p:nvSpPr>
        <p:spPr bwMode="auto">
          <a:xfrm>
            <a:off x="1857374" y="852488"/>
            <a:ext cx="6937375" cy="719137"/>
          </a:xfrm>
          <a:prstGeom prst="rect">
            <a:avLst/>
          </a:prstGeom>
          <a:solidFill>
            <a:schemeClr val="accent5"/>
          </a:solidFill>
          <a:ln>
            <a:noFill/>
          </a:ln>
          <a:extLst/>
        </p:spPr>
        <p:txBody>
          <a:bodyPr/>
          <a:lstStyle/>
          <a:p>
            <a:pPr marL="342900" indent="-342900" algn="ctr">
              <a:spcBef>
                <a:spcPct val="20000"/>
              </a:spcBef>
            </a:pPr>
            <a:r>
              <a:rPr lang="fr-FR" sz="3200" b="1" dirty="0"/>
              <a:t>Oral</a:t>
            </a:r>
            <a:r>
              <a:rPr lang="fr-FR" sz="3200" dirty="0"/>
              <a:t> (</a:t>
            </a:r>
            <a:r>
              <a:rPr lang="fr-FR" sz="3200" i="1" dirty="0"/>
              <a:t>sans écrit</a:t>
            </a:r>
            <a:r>
              <a:rPr lang="fr-FR" sz="3200" dirty="0" smtClean="0"/>
              <a:t>) et </a:t>
            </a:r>
            <a:r>
              <a:rPr lang="fr-FR" sz="3200" b="1" dirty="0"/>
              <a:t>Ecrit</a:t>
            </a:r>
            <a:r>
              <a:rPr lang="fr-FR" sz="3200" dirty="0"/>
              <a:t> (</a:t>
            </a:r>
            <a:r>
              <a:rPr lang="fr-FR" sz="3200" i="1" dirty="0"/>
              <a:t>sans oral</a:t>
            </a:r>
            <a:r>
              <a:rPr lang="fr-FR" sz="3200" dirty="0"/>
              <a:t>)</a:t>
            </a:r>
          </a:p>
          <a:p>
            <a:pPr marL="342900" indent="-342900" algn="ctr">
              <a:spcBef>
                <a:spcPct val="20000"/>
              </a:spcBef>
            </a:pPr>
            <a:endParaRPr lang="fr-FR" sz="3200" dirty="0"/>
          </a:p>
          <a:p>
            <a:pPr marL="342900" indent="-342900">
              <a:spcBef>
                <a:spcPct val="20000"/>
              </a:spcBef>
            </a:pPr>
            <a:endParaRPr lang="fr-FR" sz="3200" dirty="0"/>
          </a:p>
        </p:txBody>
      </p:sp>
      <p:sp>
        <p:nvSpPr>
          <p:cNvPr id="16" name="Rectangle 5"/>
          <p:cNvSpPr>
            <a:spLocks noChangeArrowheads="1"/>
          </p:cNvSpPr>
          <p:nvPr/>
        </p:nvSpPr>
        <p:spPr bwMode="auto">
          <a:xfrm>
            <a:off x="914400" y="6000750"/>
            <a:ext cx="82296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Calibri" charset="0"/>
              <a:buChar char="→"/>
            </a:pPr>
            <a:r>
              <a:rPr lang="fr-FR" sz="2800" dirty="0"/>
              <a:t> </a:t>
            </a:r>
            <a:r>
              <a:rPr lang="fr-FR" sz="2800" dirty="0" smtClean="0"/>
              <a:t>4 </a:t>
            </a:r>
            <a:r>
              <a:rPr lang="fr-FR" sz="2800" dirty="0"/>
              <a:t>+ </a:t>
            </a:r>
            <a:r>
              <a:rPr lang="fr-FR" sz="2800" dirty="0" smtClean="0"/>
              <a:t>3…  </a:t>
            </a:r>
            <a:r>
              <a:rPr lang="fr-FR" sz="2800" dirty="0"/>
              <a:t>	</a:t>
            </a:r>
            <a:r>
              <a:rPr lang="fr-FR" sz="2800" dirty="0" smtClean="0"/>
              <a:t>40 </a:t>
            </a:r>
            <a:r>
              <a:rPr lang="fr-FR" sz="2800" dirty="0"/>
              <a:t>+ </a:t>
            </a:r>
            <a:r>
              <a:rPr lang="fr-FR" sz="2800" dirty="0" smtClean="0"/>
              <a:t>30</a:t>
            </a:r>
            <a:r>
              <a:rPr lang="fr-FR" sz="2800" dirty="0"/>
              <a:t>	</a:t>
            </a:r>
            <a:r>
              <a:rPr lang="fr-FR" sz="2800" dirty="0" smtClean="0"/>
              <a:t>400 </a:t>
            </a:r>
            <a:r>
              <a:rPr lang="fr-FR" sz="2800" dirty="0"/>
              <a:t>+ </a:t>
            </a:r>
            <a:r>
              <a:rPr lang="fr-FR" sz="2800" dirty="0" smtClean="0"/>
              <a:t>300</a:t>
            </a:r>
            <a:endParaRPr lang="fr-FR" sz="2800" dirty="0"/>
          </a:p>
        </p:txBody>
      </p:sp>
      <p:sp>
        <p:nvSpPr>
          <p:cNvPr id="17" name="Rectangle 5"/>
          <p:cNvSpPr>
            <a:spLocks noChangeArrowheads="1"/>
          </p:cNvSpPr>
          <p:nvPr/>
        </p:nvSpPr>
        <p:spPr bwMode="auto">
          <a:xfrm>
            <a:off x="914400" y="450056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r-FR" sz="2800" i="1" u="sng"/>
              <a:t>Enseigner les analogies :</a:t>
            </a:r>
          </a:p>
        </p:txBody>
      </p:sp>
      <p:graphicFrame>
        <p:nvGraphicFramePr>
          <p:cNvPr id="2" name="Tableau 1"/>
          <p:cNvGraphicFramePr>
            <a:graphicFrameLocks noGrp="1"/>
          </p:cNvGraphicFramePr>
          <p:nvPr>
            <p:extLst>
              <p:ext uri="{D42A27DB-BD31-4B8C-83A1-F6EECF244321}">
                <p14:modId xmlns:p14="http://schemas.microsoft.com/office/powerpoint/2010/main" val="896283901"/>
              </p:ext>
            </p:extLst>
          </p:nvPr>
        </p:nvGraphicFramePr>
        <p:xfrm>
          <a:off x="4950558" y="2231855"/>
          <a:ext cx="1182077" cy="741680"/>
        </p:xfrm>
        <a:graphic>
          <a:graphicData uri="http://schemas.openxmlformats.org/drawingml/2006/table">
            <a:tbl>
              <a:tblPr bandRow="1">
                <a:tableStyleId>{5C22544A-7EE6-4342-B048-85BDC9FD1C3A}</a:tableStyleId>
              </a:tblPr>
              <a:tblGrid>
                <a:gridCol w="588596"/>
                <a:gridCol w="593481"/>
              </a:tblGrid>
              <a:tr h="370840">
                <a:tc gridSpan="2">
                  <a:txBody>
                    <a:bodyPr/>
                    <a:lstStyle/>
                    <a:p>
                      <a:pPr algn="ctr"/>
                      <a:r>
                        <a:rPr lang="fr-FR" dirty="0" smtClean="0"/>
                        <a:t>13</a:t>
                      </a:r>
                      <a:endParaRPr lang="fr-FR" dirty="0"/>
                    </a:p>
                  </a:txBody>
                  <a:tcPr/>
                </a:tc>
                <a:tc hMerge="1">
                  <a:txBody>
                    <a:bodyPr/>
                    <a:lstStyle/>
                    <a:p>
                      <a:endParaRPr lang="fr-FR" dirty="0"/>
                    </a:p>
                  </a:txBody>
                  <a:tcPr/>
                </a:tc>
              </a:tr>
              <a:tr h="370840">
                <a:tc>
                  <a:txBody>
                    <a:bodyPr/>
                    <a:lstStyle/>
                    <a:p>
                      <a:pPr algn="ctr"/>
                      <a:r>
                        <a:rPr lang="fr-FR" dirty="0" smtClean="0"/>
                        <a:t>6</a:t>
                      </a:r>
                      <a:endParaRPr lang="fr-FR" dirty="0"/>
                    </a:p>
                  </a:txBody>
                  <a:tcPr/>
                </a:tc>
                <a:tc>
                  <a:txBody>
                    <a:bodyPr/>
                    <a:lstStyle/>
                    <a:p>
                      <a:pPr algn="ctr"/>
                      <a:r>
                        <a:rPr lang="fr-FR" dirty="0" smtClean="0">
                          <a:solidFill>
                            <a:srgbClr val="FF0000"/>
                          </a:solidFill>
                        </a:rPr>
                        <a:t>?</a:t>
                      </a:r>
                      <a:endParaRPr lang="fr-FR" dirty="0">
                        <a:solidFill>
                          <a:srgbClr val="FF0000"/>
                        </a:solidFill>
                      </a:endParaRPr>
                    </a:p>
                  </a:txBody>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757432254"/>
              </p:ext>
            </p:extLst>
          </p:nvPr>
        </p:nvGraphicFramePr>
        <p:xfrm>
          <a:off x="6284057" y="2231855"/>
          <a:ext cx="1182077" cy="741680"/>
        </p:xfrm>
        <a:graphic>
          <a:graphicData uri="http://schemas.openxmlformats.org/drawingml/2006/table">
            <a:tbl>
              <a:tblPr bandRow="1">
                <a:tableStyleId>{5C22544A-7EE6-4342-B048-85BDC9FD1C3A}</a:tableStyleId>
              </a:tblPr>
              <a:tblGrid>
                <a:gridCol w="588596"/>
                <a:gridCol w="593481"/>
              </a:tblGrid>
              <a:tr h="370840">
                <a:tc gridSpan="2">
                  <a:txBody>
                    <a:bodyPr/>
                    <a:lstStyle/>
                    <a:p>
                      <a:pPr algn="ctr"/>
                      <a:r>
                        <a:rPr lang="fr-FR" dirty="0" smtClean="0">
                          <a:solidFill>
                            <a:srgbClr val="FF0000"/>
                          </a:solidFill>
                        </a:rPr>
                        <a:t>?</a:t>
                      </a:r>
                      <a:endParaRPr lang="fr-FR" dirty="0">
                        <a:solidFill>
                          <a:srgbClr val="FF0000"/>
                        </a:solidFill>
                      </a:endParaRPr>
                    </a:p>
                  </a:txBody>
                  <a:tcPr/>
                </a:tc>
                <a:tc hMerge="1">
                  <a:txBody>
                    <a:bodyPr/>
                    <a:lstStyle/>
                    <a:p>
                      <a:endParaRPr lang="fr-FR" dirty="0"/>
                    </a:p>
                  </a:txBody>
                  <a:tcPr/>
                </a:tc>
              </a:tr>
              <a:tr h="370840">
                <a:tc>
                  <a:txBody>
                    <a:bodyPr/>
                    <a:lstStyle/>
                    <a:p>
                      <a:pPr algn="ctr"/>
                      <a:r>
                        <a:rPr lang="fr-FR" dirty="0" smtClean="0"/>
                        <a:t>6</a:t>
                      </a:r>
                      <a:endParaRPr lang="fr-FR" dirty="0"/>
                    </a:p>
                  </a:txBody>
                  <a:tcPr/>
                </a:tc>
                <a:tc>
                  <a:txBody>
                    <a:bodyPr/>
                    <a:lstStyle/>
                    <a:p>
                      <a:pPr algn="ctr"/>
                      <a:r>
                        <a:rPr lang="fr-FR" dirty="0" smtClean="0"/>
                        <a:t>7</a:t>
                      </a:r>
                      <a:endParaRPr lang="fr-FR" dirty="0"/>
                    </a:p>
                  </a:txBody>
                  <a:tcPr/>
                </a:tc>
              </a:tr>
            </a:tbl>
          </a:graphicData>
        </a:graphic>
      </p:graphicFrame>
      <p:graphicFrame>
        <p:nvGraphicFramePr>
          <p:cNvPr id="22" name="Tableau 21"/>
          <p:cNvGraphicFramePr>
            <a:graphicFrameLocks noGrp="1"/>
          </p:cNvGraphicFramePr>
          <p:nvPr>
            <p:extLst>
              <p:ext uri="{D42A27DB-BD31-4B8C-83A1-F6EECF244321}">
                <p14:modId xmlns:p14="http://schemas.microsoft.com/office/powerpoint/2010/main" val="2415988083"/>
              </p:ext>
            </p:extLst>
          </p:nvPr>
        </p:nvGraphicFramePr>
        <p:xfrm>
          <a:off x="7612673" y="2231855"/>
          <a:ext cx="1182077" cy="741680"/>
        </p:xfrm>
        <a:graphic>
          <a:graphicData uri="http://schemas.openxmlformats.org/drawingml/2006/table">
            <a:tbl>
              <a:tblPr bandRow="1">
                <a:tableStyleId>{5C22544A-7EE6-4342-B048-85BDC9FD1C3A}</a:tableStyleId>
              </a:tblPr>
              <a:tblGrid>
                <a:gridCol w="588596"/>
                <a:gridCol w="593481"/>
              </a:tblGrid>
              <a:tr h="370840">
                <a:tc gridSpan="2">
                  <a:txBody>
                    <a:bodyPr/>
                    <a:lstStyle/>
                    <a:p>
                      <a:pPr algn="ctr"/>
                      <a:r>
                        <a:rPr lang="fr-FR" dirty="0" smtClean="0"/>
                        <a:t>13</a:t>
                      </a:r>
                      <a:endParaRPr lang="fr-FR" dirty="0"/>
                    </a:p>
                  </a:txBody>
                  <a:tcPr/>
                </a:tc>
                <a:tc hMerge="1">
                  <a:txBody>
                    <a:bodyPr/>
                    <a:lstStyle/>
                    <a:p>
                      <a:endParaRPr lang="fr-FR" dirty="0"/>
                    </a:p>
                  </a:txBody>
                  <a:tcPr/>
                </a:tc>
              </a:tr>
              <a:tr h="370840">
                <a:tc>
                  <a:txBody>
                    <a:bodyPr/>
                    <a:lstStyle/>
                    <a:p>
                      <a:pPr algn="ctr"/>
                      <a:r>
                        <a:rPr lang="fr-FR" dirty="0" smtClean="0">
                          <a:solidFill>
                            <a:srgbClr val="FF0000"/>
                          </a:solidFill>
                        </a:rPr>
                        <a:t>?</a:t>
                      </a:r>
                      <a:endParaRPr lang="fr-FR" dirty="0">
                        <a:solidFill>
                          <a:srgbClr val="FF0000"/>
                        </a:solidFill>
                      </a:endParaRPr>
                    </a:p>
                  </a:txBody>
                  <a:tcPr/>
                </a:tc>
                <a:tc>
                  <a:txBody>
                    <a:bodyPr/>
                    <a:lstStyle/>
                    <a:p>
                      <a:pPr algn="ctr"/>
                      <a:r>
                        <a:rPr lang="fr-FR" dirty="0" smtClean="0"/>
                        <a:t>7</a:t>
                      </a:r>
                      <a:endParaRPr lang="fr-FR" dirty="0"/>
                    </a:p>
                  </a:txBody>
                  <a:tcPr/>
                </a:tc>
              </a:tr>
            </a:tbl>
          </a:graphicData>
        </a:graphic>
      </p:graphicFrame>
    </p:spTree>
    <p:extLst>
      <p:ext uri="{BB962C8B-B14F-4D97-AF65-F5344CB8AC3E}">
        <p14:creationId xmlns:p14="http://schemas.microsoft.com/office/powerpoint/2010/main" val="156845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20"/>
                                        </p:tgtEl>
                                        <p:attrNameLst>
                                          <p:attrName>style.visibility</p:attrName>
                                        </p:attrNameLst>
                                      </p:cBhvr>
                                      <p:to>
                                        <p:strVal val="visible"/>
                                      </p:to>
                                    </p:set>
                                    <p:anim calcmode="lin" valueType="num">
                                      <p:cBhvr additive="base">
                                        <p:cTn id="7" dur="500" fill="hold"/>
                                        <p:tgtEl>
                                          <p:spTgt spid="393220"/>
                                        </p:tgtEl>
                                        <p:attrNameLst>
                                          <p:attrName>ppt_x</p:attrName>
                                        </p:attrNameLst>
                                      </p:cBhvr>
                                      <p:tavLst>
                                        <p:tav tm="0">
                                          <p:val>
                                            <p:strVal val="#ppt_x"/>
                                          </p:val>
                                        </p:tav>
                                        <p:tav tm="100000">
                                          <p:val>
                                            <p:strVal val="#ppt_x"/>
                                          </p:val>
                                        </p:tav>
                                      </p:tavLst>
                                    </p:anim>
                                    <p:anim calcmode="lin" valueType="num">
                                      <p:cBhvr additive="base">
                                        <p:cTn id="8" dur="500" fill="hold"/>
                                        <p:tgtEl>
                                          <p:spTgt spid="393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25"/>
                                        </p:tgtEl>
                                        <p:attrNameLst>
                                          <p:attrName>style.visibility</p:attrName>
                                        </p:attrNameLst>
                                      </p:cBhvr>
                                      <p:to>
                                        <p:strVal val="visible"/>
                                      </p:to>
                                    </p:set>
                                    <p:anim calcmode="lin" valueType="num">
                                      <p:cBhvr additive="base">
                                        <p:cTn id="13" dur="500" fill="hold"/>
                                        <p:tgtEl>
                                          <p:spTgt spid="393225"/>
                                        </p:tgtEl>
                                        <p:attrNameLst>
                                          <p:attrName>ppt_x</p:attrName>
                                        </p:attrNameLst>
                                      </p:cBhvr>
                                      <p:tavLst>
                                        <p:tav tm="0">
                                          <p:val>
                                            <p:strVal val="#ppt_x"/>
                                          </p:val>
                                        </p:tav>
                                        <p:tav tm="100000">
                                          <p:val>
                                            <p:strVal val="#ppt_x"/>
                                          </p:val>
                                        </p:tav>
                                      </p:tavLst>
                                    </p:anim>
                                    <p:anim calcmode="lin" valueType="num">
                                      <p:cBhvr additive="base">
                                        <p:cTn id="14" dur="500" fill="hold"/>
                                        <p:tgtEl>
                                          <p:spTgt spid="3932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222"/>
                                        </p:tgtEl>
                                        <p:attrNameLst>
                                          <p:attrName>style.visibility</p:attrName>
                                        </p:attrNameLst>
                                      </p:cBhvr>
                                      <p:to>
                                        <p:strVal val="visible"/>
                                      </p:to>
                                    </p:set>
                                    <p:anim calcmode="lin" valueType="num">
                                      <p:cBhvr additive="base">
                                        <p:cTn id="25" dur="500" fill="hold"/>
                                        <p:tgtEl>
                                          <p:spTgt spid="393222"/>
                                        </p:tgtEl>
                                        <p:attrNameLst>
                                          <p:attrName>ppt_x</p:attrName>
                                        </p:attrNameLst>
                                      </p:cBhvr>
                                      <p:tavLst>
                                        <p:tav tm="0">
                                          <p:val>
                                            <p:strVal val="#ppt_x"/>
                                          </p:val>
                                        </p:tav>
                                        <p:tav tm="100000">
                                          <p:val>
                                            <p:strVal val="#ppt_x"/>
                                          </p:val>
                                        </p:tav>
                                      </p:tavLst>
                                    </p:anim>
                                    <p:anim calcmode="lin" valueType="num">
                                      <p:cBhvr additive="base">
                                        <p:cTn id="26" dur="500" fill="hold"/>
                                        <p:tgtEl>
                                          <p:spTgt spid="3932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3221"/>
                                        </p:tgtEl>
                                        <p:attrNameLst>
                                          <p:attrName>style.visibility</p:attrName>
                                        </p:attrNameLst>
                                      </p:cBhvr>
                                      <p:to>
                                        <p:strVal val="visible"/>
                                      </p:to>
                                    </p:set>
                                    <p:anim calcmode="lin" valueType="num">
                                      <p:cBhvr additive="base">
                                        <p:cTn id="39" dur="500" fill="hold"/>
                                        <p:tgtEl>
                                          <p:spTgt spid="393221"/>
                                        </p:tgtEl>
                                        <p:attrNameLst>
                                          <p:attrName>ppt_x</p:attrName>
                                        </p:attrNameLst>
                                      </p:cBhvr>
                                      <p:tavLst>
                                        <p:tav tm="0">
                                          <p:val>
                                            <p:strVal val="#ppt_x"/>
                                          </p:val>
                                        </p:tav>
                                        <p:tav tm="100000">
                                          <p:val>
                                            <p:strVal val="#ppt_x"/>
                                          </p:val>
                                        </p:tav>
                                      </p:tavLst>
                                    </p:anim>
                                    <p:anim calcmode="lin" valueType="num">
                                      <p:cBhvr additive="base">
                                        <p:cTn id="40" dur="500" fill="hold"/>
                                        <p:tgtEl>
                                          <p:spTgt spid="3932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p:bldP spid="393221" grpId="0"/>
      <p:bldP spid="393222" grpId="0"/>
      <p:bldP spid="393225" grpId="0"/>
      <p:bldP spid="12" grpId="0"/>
      <p:bldP spid="13" grpId="0"/>
      <p:bldP spid="14"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515939" y="1428750"/>
            <a:ext cx="4595812" cy="604838"/>
          </a:xfrm>
        </p:spPr>
        <p:txBody>
          <a:bodyPr/>
          <a:lstStyle/>
          <a:p>
            <a:r>
              <a:rPr lang="fr-FR" dirty="0">
                <a:latin typeface="Arial" charset="0"/>
              </a:rPr>
              <a:t>2 x 7 </a:t>
            </a:r>
          </a:p>
        </p:txBody>
      </p:sp>
      <p:sp>
        <p:nvSpPr>
          <p:cNvPr id="4505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3AB030C-0F96-FC49-8C5A-AC43B62FB886}" type="slidenum">
              <a:rPr lang="fr-FR" sz="1400">
                <a:latin typeface="Arial" charset="0"/>
              </a:rPr>
              <a:pPr eaLnBrk="1" hangingPunct="1"/>
              <a:t>24</a:t>
            </a:fld>
            <a:endParaRPr lang="fr-FR" sz="1400">
              <a:latin typeface="Arial" charset="0"/>
            </a:endParaRPr>
          </a:p>
        </p:txBody>
      </p:sp>
      <p:sp>
        <p:nvSpPr>
          <p:cNvPr id="332804" name="Rectangle 4"/>
          <p:cNvSpPr>
            <a:spLocks noChangeArrowheads="1"/>
          </p:cNvSpPr>
          <p:nvPr/>
        </p:nvSpPr>
        <p:spPr bwMode="auto">
          <a:xfrm>
            <a:off x="501651" y="1992313"/>
            <a:ext cx="4800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dirty="0"/>
              <a:t>? x 7 = 14  et  2 x ? = 14</a:t>
            </a:r>
          </a:p>
        </p:txBody>
      </p:sp>
      <p:sp>
        <p:nvSpPr>
          <p:cNvPr id="332805" name="Rectangle 5"/>
          <p:cNvSpPr>
            <a:spLocks noChangeArrowheads="1"/>
          </p:cNvSpPr>
          <p:nvPr/>
        </p:nvSpPr>
        <p:spPr bwMode="auto">
          <a:xfrm>
            <a:off x="501650" y="5751513"/>
            <a:ext cx="744598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a:t>QCM 	2 x 7 =           9 ? 	 14 ?	</a:t>
            </a:r>
          </a:p>
        </p:txBody>
      </p:sp>
      <p:sp>
        <p:nvSpPr>
          <p:cNvPr id="332806" name="Rectangle 6"/>
          <p:cNvSpPr>
            <a:spLocks noChangeArrowheads="1"/>
          </p:cNvSpPr>
          <p:nvPr/>
        </p:nvSpPr>
        <p:spPr bwMode="auto">
          <a:xfrm>
            <a:off x="501650" y="3181350"/>
            <a:ext cx="744598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a:t>En 14 combien de fois 2 (de fois 7)</a:t>
            </a:r>
          </a:p>
        </p:txBody>
      </p:sp>
      <p:sp>
        <p:nvSpPr>
          <p:cNvPr id="332809" name="Rectangle 9"/>
          <p:cNvSpPr>
            <a:spLocks noChangeArrowheads="1"/>
          </p:cNvSpPr>
          <p:nvPr/>
        </p:nvSpPr>
        <p:spPr bwMode="auto">
          <a:xfrm>
            <a:off x="501650" y="2538413"/>
            <a:ext cx="744598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dirty="0"/>
              <a:t>14 : 2  </a:t>
            </a:r>
            <a:r>
              <a:rPr lang="fr-FR" sz="3200" i="1" dirty="0"/>
              <a:t>(dès le CE1) </a:t>
            </a:r>
            <a:r>
              <a:rPr lang="fr-FR" sz="3200" dirty="0"/>
              <a:t>et 14 : 7</a:t>
            </a:r>
          </a:p>
        </p:txBody>
      </p:sp>
      <p:sp>
        <p:nvSpPr>
          <p:cNvPr id="12" name="Rectangle 2"/>
          <p:cNvSpPr txBox="1">
            <a:spLocks noChangeArrowheads="1"/>
          </p:cNvSpPr>
          <p:nvPr/>
        </p:nvSpPr>
        <p:spPr bwMode="auto">
          <a:xfrm>
            <a:off x="0" y="0"/>
            <a:ext cx="8643938" cy="714375"/>
          </a:xfrm>
          <a:prstGeom prst="rect">
            <a:avLst/>
          </a:prstGeom>
          <a:noFill/>
          <a:ln w="9525">
            <a:noFill/>
            <a:miter lim="800000"/>
            <a:headEnd/>
            <a:tailEnd/>
          </a:ln>
        </p:spPr>
        <p:txBody>
          <a:bodyPr anchor="ctr"/>
          <a:lstStyle/>
          <a:p>
            <a:pPr fontAlgn="auto">
              <a:spcBef>
                <a:spcPts val="0"/>
              </a:spcBef>
              <a:spcAft>
                <a:spcPts val="0"/>
              </a:spcAft>
              <a:defRPr/>
            </a:pPr>
            <a:r>
              <a:rPr lang="fr-FR" sz="2500" kern="0" dirty="0">
                <a:solidFill>
                  <a:schemeClr val="tx2"/>
                </a:solidFill>
                <a:latin typeface="+mj-lt"/>
                <a:ea typeface="+mj-ea"/>
                <a:cs typeface="+mj-cs"/>
              </a:rPr>
              <a:t>Interroger sur les tables</a:t>
            </a:r>
            <a:r>
              <a:rPr lang="fr-FR" sz="2400" kern="0" dirty="0">
                <a:solidFill>
                  <a:schemeClr val="tx2"/>
                </a:solidFill>
                <a:latin typeface="+mj-lt"/>
                <a:ea typeface="+mj-ea"/>
                <a:cs typeface="+mj-cs"/>
              </a:rPr>
              <a:t> (</a:t>
            </a:r>
            <a:r>
              <a:rPr lang="fr-FR" sz="2000" kern="0" dirty="0">
                <a:solidFill>
                  <a:schemeClr val="tx2"/>
                </a:solidFill>
                <a:latin typeface="+mj-lt"/>
                <a:ea typeface="+mj-ea"/>
                <a:cs typeface="+mj-cs"/>
              </a:rPr>
              <a:t>multiplication) </a:t>
            </a:r>
            <a:r>
              <a:rPr lang="fr-FR" sz="2400" kern="0" dirty="0">
                <a:solidFill>
                  <a:schemeClr val="tx2"/>
                </a:solidFill>
                <a:latin typeface="+mj-lt"/>
                <a:ea typeface="+mj-ea"/>
                <a:cs typeface="+mj-cs"/>
              </a:rPr>
              <a:t>:	</a:t>
            </a:r>
          </a:p>
        </p:txBody>
      </p:sp>
      <p:sp>
        <p:nvSpPr>
          <p:cNvPr id="45064" name="Rectangle 8"/>
          <p:cNvSpPr>
            <a:spLocks noChangeArrowheads="1"/>
          </p:cNvSpPr>
          <p:nvPr/>
        </p:nvSpPr>
        <p:spPr bwMode="auto">
          <a:xfrm>
            <a:off x="0" y="785813"/>
            <a:ext cx="2071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r-FR" sz="3200" u="sng" dirty="0">
                <a:solidFill>
                  <a:srgbClr val="FF3300"/>
                </a:solidFill>
              </a:rPr>
              <a:t>Alterner</a:t>
            </a:r>
            <a:r>
              <a:rPr lang="fr-FR" sz="3200" dirty="0">
                <a:solidFill>
                  <a:srgbClr val="FF3300"/>
                </a:solidFill>
              </a:rPr>
              <a:t>  :</a:t>
            </a:r>
          </a:p>
          <a:p>
            <a:pPr marL="342900" indent="-342900">
              <a:spcBef>
                <a:spcPct val="20000"/>
              </a:spcBef>
            </a:pPr>
            <a:endParaRPr lang="fr-FR" sz="3200" dirty="0">
              <a:solidFill>
                <a:srgbClr val="FF3300"/>
              </a:solidFill>
            </a:endParaRPr>
          </a:p>
        </p:txBody>
      </p:sp>
      <p:sp>
        <p:nvSpPr>
          <p:cNvPr id="45065" name="Rectangle 8"/>
          <p:cNvSpPr>
            <a:spLocks noChangeArrowheads="1"/>
          </p:cNvSpPr>
          <p:nvPr/>
        </p:nvSpPr>
        <p:spPr bwMode="auto">
          <a:xfrm>
            <a:off x="1857375" y="714375"/>
            <a:ext cx="6953250" cy="719138"/>
          </a:xfrm>
          <a:prstGeom prst="rect">
            <a:avLst/>
          </a:prstGeom>
          <a:solidFill>
            <a:srgbClr val="4BACC6"/>
          </a:solidFill>
          <a:ln>
            <a:noFill/>
          </a:ln>
          <a:extLst/>
        </p:spPr>
        <p:txBody>
          <a:bodyPr/>
          <a:lstStyle/>
          <a:p>
            <a:pPr marL="342900" indent="-342900" algn="ctr">
              <a:spcBef>
                <a:spcPct val="20000"/>
              </a:spcBef>
            </a:pPr>
            <a:r>
              <a:rPr lang="fr-FR" sz="3200" b="1" dirty="0"/>
              <a:t>Oral</a:t>
            </a:r>
            <a:r>
              <a:rPr lang="fr-FR" sz="3200" dirty="0"/>
              <a:t> (</a:t>
            </a:r>
            <a:r>
              <a:rPr lang="fr-FR" sz="3200" i="1" dirty="0"/>
              <a:t>sans écrit</a:t>
            </a:r>
            <a:r>
              <a:rPr lang="fr-FR" sz="3200" dirty="0" smtClean="0"/>
              <a:t>) </a:t>
            </a:r>
            <a:r>
              <a:rPr lang="fr-FR" sz="3200" b="1" dirty="0"/>
              <a:t>Ecrit</a:t>
            </a:r>
            <a:r>
              <a:rPr lang="fr-FR" sz="3200" dirty="0"/>
              <a:t> (</a:t>
            </a:r>
            <a:r>
              <a:rPr lang="fr-FR" sz="3200" i="1" dirty="0"/>
              <a:t>sans oral</a:t>
            </a:r>
            <a:r>
              <a:rPr lang="fr-FR" sz="3200" dirty="0"/>
              <a:t>)</a:t>
            </a:r>
          </a:p>
          <a:p>
            <a:pPr marL="342900" indent="-342900" algn="ctr">
              <a:spcBef>
                <a:spcPct val="20000"/>
              </a:spcBef>
            </a:pPr>
            <a:endParaRPr lang="fr-FR" sz="3200" dirty="0"/>
          </a:p>
          <a:p>
            <a:pPr marL="342900" indent="-342900">
              <a:spcBef>
                <a:spcPct val="20000"/>
              </a:spcBef>
            </a:pPr>
            <a:endParaRPr lang="fr-FR" sz="3200" dirty="0"/>
          </a:p>
        </p:txBody>
      </p:sp>
      <p:sp>
        <p:nvSpPr>
          <p:cNvPr id="17" name="Rectangle 7"/>
          <p:cNvSpPr>
            <a:spLocks noChangeArrowheads="1"/>
          </p:cNvSpPr>
          <p:nvPr/>
        </p:nvSpPr>
        <p:spPr bwMode="auto">
          <a:xfrm>
            <a:off x="515938" y="4821238"/>
            <a:ext cx="744598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a:t>Suite des nombres de … en … (croissante, décroissante)</a:t>
            </a:r>
          </a:p>
        </p:txBody>
      </p:sp>
      <p:sp>
        <p:nvSpPr>
          <p:cNvPr id="14" name="Rectangle 7"/>
          <p:cNvSpPr>
            <a:spLocks noChangeArrowheads="1"/>
          </p:cNvSpPr>
          <p:nvPr/>
        </p:nvSpPr>
        <p:spPr bwMode="auto">
          <a:xfrm>
            <a:off x="515938" y="3749675"/>
            <a:ext cx="744598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a:t>20 x 7   2 x 70  </a:t>
            </a:r>
          </a:p>
          <a:p>
            <a:pPr marL="342900" indent="-342900">
              <a:spcBef>
                <a:spcPct val="20000"/>
              </a:spcBef>
              <a:buFontTx/>
              <a:buChar char="•"/>
            </a:pPr>
            <a:r>
              <a:rPr lang="fr-FR" sz="3200"/>
              <a:t>140 : 2 </a:t>
            </a:r>
          </a:p>
        </p:txBody>
      </p:sp>
      <p:sp>
        <p:nvSpPr>
          <p:cNvPr id="45069" name="Espace réservé du pied de page 15"/>
          <p:cNvSpPr>
            <a:spLocks noGrp="1"/>
          </p:cNvSpPr>
          <p:nvPr>
            <p:ph type="ftr" sz="quarter" idx="11"/>
          </p:nvPr>
        </p:nvSpPr>
        <p:spPr bwMode="auto">
          <a:xfrm>
            <a:off x="3124200" y="6310313"/>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fr-FR" sz="1400">
                <a:latin typeface="Arial" charset="0"/>
              </a:rPr>
              <a:t>calcul mental </a:t>
            </a:r>
          </a:p>
        </p:txBody>
      </p:sp>
      <p:grpSp>
        <p:nvGrpSpPr>
          <p:cNvPr id="21" name="Grouper 20"/>
          <p:cNvGrpSpPr/>
          <p:nvPr/>
        </p:nvGrpSpPr>
        <p:grpSpPr>
          <a:xfrm>
            <a:off x="6037265" y="1398589"/>
            <a:ext cx="1452563" cy="1408112"/>
            <a:chOff x="4984750" y="1433513"/>
            <a:chExt cx="1452563" cy="1408112"/>
          </a:xfrm>
        </p:grpSpPr>
        <p:sp>
          <p:nvSpPr>
            <p:cNvPr id="2" name="Ellipse 1"/>
            <p:cNvSpPr/>
            <p:nvPr/>
          </p:nvSpPr>
          <p:spPr>
            <a:xfrm>
              <a:off x="4984750" y="1433513"/>
              <a:ext cx="1452563" cy="13731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5741010" y="2147887"/>
              <a:ext cx="14288" cy="6937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a:endCxn id="2" idx="7"/>
            </p:cNvCxnSpPr>
            <p:nvPr/>
          </p:nvCxnSpPr>
          <p:spPr>
            <a:xfrm flipV="1">
              <a:off x="5741010" y="1634612"/>
              <a:ext cx="483580"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a:endCxn id="2" idx="1"/>
            </p:cNvCxnSpPr>
            <p:nvPr/>
          </p:nvCxnSpPr>
          <p:spPr>
            <a:xfrm flipH="1" flipV="1">
              <a:off x="5197473" y="1634612"/>
              <a:ext cx="543537"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flipH="1">
              <a:off x="5490979" y="1508680"/>
              <a:ext cx="500062" cy="369332"/>
            </a:xfrm>
            <a:prstGeom prst="rect">
              <a:avLst/>
            </a:prstGeom>
            <a:noFill/>
          </p:spPr>
          <p:txBody>
            <a:bodyPr wrap="square" rtlCol="0">
              <a:spAutoFit/>
            </a:bodyPr>
            <a:lstStyle/>
            <a:p>
              <a:r>
                <a:rPr lang="fr-FR" dirty="0" smtClean="0"/>
                <a:t>14</a:t>
              </a:r>
              <a:endParaRPr lang="fr-FR" dirty="0"/>
            </a:p>
          </p:txBody>
        </p:sp>
        <p:sp>
          <p:nvSpPr>
            <p:cNvPr id="30" name="ZoneTexte 29"/>
            <p:cNvSpPr txBox="1"/>
            <p:nvPr/>
          </p:nvSpPr>
          <p:spPr>
            <a:xfrm flipH="1">
              <a:off x="5152659" y="2132012"/>
              <a:ext cx="500062" cy="369332"/>
            </a:xfrm>
            <a:prstGeom prst="rect">
              <a:avLst/>
            </a:prstGeom>
            <a:noFill/>
          </p:spPr>
          <p:txBody>
            <a:bodyPr wrap="square" rtlCol="0">
              <a:spAutoFit/>
            </a:bodyPr>
            <a:lstStyle/>
            <a:p>
              <a:r>
                <a:rPr lang="fr-FR" dirty="0" smtClean="0"/>
                <a:t>7</a:t>
              </a:r>
              <a:endParaRPr lang="fr-FR" dirty="0"/>
            </a:p>
          </p:txBody>
        </p:sp>
        <p:sp>
          <p:nvSpPr>
            <p:cNvPr id="31" name="ZoneTexte 30"/>
            <p:cNvSpPr txBox="1"/>
            <p:nvPr/>
          </p:nvSpPr>
          <p:spPr>
            <a:xfrm flipH="1">
              <a:off x="5755298" y="2132012"/>
              <a:ext cx="500062" cy="369332"/>
            </a:xfrm>
            <a:prstGeom prst="rect">
              <a:avLst/>
            </a:prstGeom>
            <a:noFill/>
          </p:spPr>
          <p:txBody>
            <a:bodyPr wrap="square" rtlCol="0">
              <a:spAutoFit/>
            </a:bodyPr>
            <a:lstStyle/>
            <a:p>
              <a:pPr algn="r"/>
              <a:r>
                <a:rPr lang="fr-FR" dirty="0" smtClean="0">
                  <a:solidFill>
                    <a:srgbClr val="FF6600"/>
                  </a:solidFill>
                </a:rPr>
                <a:t>?</a:t>
              </a:r>
              <a:endParaRPr lang="fr-FR" dirty="0">
                <a:solidFill>
                  <a:srgbClr val="FF6600"/>
                </a:solidFill>
              </a:endParaRPr>
            </a:p>
          </p:txBody>
        </p:sp>
      </p:grpSp>
      <p:grpSp>
        <p:nvGrpSpPr>
          <p:cNvPr id="22" name="Grouper 21"/>
          <p:cNvGrpSpPr/>
          <p:nvPr/>
        </p:nvGrpSpPr>
        <p:grpSpPr>
          <a:xfrm>
            <a:off x="7622383" y="3181350"/>
            <a:ext cx="1452563" cy="1408112"/>
            <a:chOff x="7067122" y="3413125"/>
            <a:chExt cx="1452563" cy="1408112"/>
          </a:xfrm>
        </p:grpSpPr>
        <p:sp>
          <p:nvSpPr>
            <p:cNvPr id="32" name="Ellipse 31"/>
            <p:cNvSpPr/>
            <p:nvPr/>
          </p:nvSpPr>
          <p:spPr>
            <a:xfrm>
              <a:off x="7067122" y="3413125"/>
              <a:ext cx="1452563" cy="13731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3" name="Connecteur droit 32"/>
            <p:cNvCxnSpPr/>
            <p:nvPr/>
          </p:nvCxnSpPr>
          <p:spPr>
            <a:xfrm>
              <a:off x="7823382" y="4127499"/>
              <a:ext cx="14288" cy="6937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Connecteur droit 33"/>
            <p:cNvCxnSpPr>
              <a:endCxn id="32" idx="7"/>
            </p:cNvCxnSpPr>
            <p:nvPr/>
          </p:nvCxnSpPr>
          <p:spPr>
            <a:xfrm flipV="1">
              <a:off x="7823382" y="3614224"/>
              <a:ext cx="483580"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a:endCxn id="32" idx="1"/>
            </p:cNvCxnSpPr>
            <p:nvPr/>
          </p:nvCxnSpPr>
          <p:spPr>
            <a:xfrm flipH="1" flipV="1">
              <a:off x="7279845" y="3614224"/>
              <a:ext cx="543537"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flipH="1">
              <a:off x="7573351" y="3488293"/>
              <a:ext cx="500062" cy="369332"/>
            </a:xfrm>
            <a:prstGeom prst="rect">
              <a:avLst/>
            </a:prstGeom>
            <a:noFill/>
          </p:spPr>
          <p:txBody>
            <a:bodyPr wrap="square" rtlCol="0">
              <a:spAutoFit/>
            </a:bodyPr>
            <a:lstStyle/>
            <a:p>
              <a:r>
                <a:rPr lang="fr-FR" dirty="0" smtClean="0"/>
                <a:t>14</a:t>
              </a:r>
              <a:endParaRPr lang="fr-FR" dirty="0"/>
            </a:p>
          </p:txBody>
        </p:sp>
        <p:sp>
          <p:nvSpPr>
            <p:cNvPr id="37" name="ZoneTexte 36"/>
            <p:cNvSpPr txBox="1"/>
            <p:nvPr/>
          </p:nvSpPr>
          <p:spPr>
            <a:xfrm flipH="1">
              <a:off x="7235031" y="4111624"/>
              <a:ext cx="500062" cy="369332"/>
            </a:xfrm>
            <a:prstGeom prst="rect">
              <a:avLst/>
            </a:prstGeom>
            <a:noFill/>
          </p:spPr>
          <p:txBody>
            <a:bodyPr wrap="square" rtlCol="0">
              <a:spAutoFit/>
            </a:bodyPr>
            <a:lstStyle/>
            <a:p>
              <a:r>
                <a:rPr lang="fr-FR" dirty="0" smtClean="0"/>
                <a:t>7</a:t>
              </a:r>
              <a:endParaRPr lang="fr-FR" dirty="0"/>
            </a:p>
          </p:txBody>
        </p:sp>
        <p:sp>
          <p:nvSpPr>
            <p:cNvPr id="38" name="ZoneTexte 37"/>
            <p:cNvSpPr txBox="1"/>
            <p:nvPr/>
          </p:nvSpPr>
          <p:spPr>
            <a:xfrm flipH="1">
              <a:off x="7947635" y="4127499"/>
              <a:ext cx="500062" cy="369332"/>
            </a:xfrm>
            <a:prstGeom prst="rect">
              <a:avLst/>
            </a:prstGeom>
            <a:noFill/>
          </p:spPr>
          <p:txBody>
            <a:bodyPr wrap="square" rtlCol="0">
              <a:spAutoFit/>
            </a:bodyPr>
            <a:lstStyle/>
            <a:p>
              <a:pPr algn="ctr"/>
              <a:r>
                <a:rPr lang="fr-FR" dirty="0" smtClean="0">
                  <a:solidFill>
                    <a:srgbClr val="FF6600"/>
                  </a:solidFill>
                </a:rPr>
                <a:t>?</a:t>
              </a:r>
              <a:endParaRPr lang="fr-FR" dirty="0">
                <a:solidFill>
                  <a:srgbClr val="FF6600"/>
                </a:solidFill>
              </a:endParaRPr>
            </a:p>
          </p:txBody>
        </p:sp>
      </p:grpSp>
      <p:grpSp>
        <p:nvGrpSpPr>
          <p:cNvPr id="20" name="Grouper 19"/>
          <p:cNvGrpSpPr/>
          <p:nvPr/>
        </p:nvGrpSpPr>
        <p:grpSpPr>
          <a:xfrm>
            <a:off x="7550395" y="1443831"/>
            <a:ext cx="1452563" cy="1408112"/>
            <a:chOff x="6470406" y="1428750"/>
            <a:chExt cx="1452563" cy="1408112"/>
          </a:xfrm>
        </p:grpSpPr>
        <p:sp>
          <p:nvSpPr>
            <p:cNvPr id="39" name="Ellipse 38"/>
            <p:cNvSpPr/>
            <p:nvPr/>
          </p:nvSpPr>
          <p:spPr>
            <a:xfrm>
              <a:off x="6470406" y="1428750"/>
              <a:ext cx="1452563" cy="13731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0" name="Connecteur droit 39"/>
            <p:cNvCxnSpPr/>
            <p:nvPr/>
          </p:nvCxnSpPr>
          <p:spPr>
            <a:xfrm>
              <a:off x="7226666" y="2143124"/>
              <a:ext cx="14288" cy="6937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a:endCxn id="39" idx="7"/>
            </p:cNvCxnSpPr>
            <p:nvPr/>
          </p:nvCxnSpPr>
          <p:spPr>
            <a:xfrm flipV="1">
              <a:off x="7226666" y="1629849"/>
              <a:ext cx="483580"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a:endCxn id="39" idx="1"/>
            </p:cNvCxnSpPr>
            <p:nvPr/>
          </p:nvCxnSpPr>
          <p:spPr>
            <a:xfrm flipH="1" flipV="1">
              <a:off x="6683129" y="1629849"/>
              <a:ext cx="543537" cy="513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flipH="1">
              <a:off x="7350919" y="2143124"/>
              <a:ext cx="500062" cy="369332"/>
            </a:xfrm>
            <a:prstGeom prst="rect">
              <a:avLst/>
            </a:prstGeom>
            <a:noFill/>
          </p:spPr>
          <p:txBody>
            <a:bodyPr wrap="square" rtlCol="0">
              <a:spAutoFit/>
            </a:bodyPr>
            <a:lstStyle/>
            <a:p>
              <a:r>
                <a:rPr lang="fr-FR" dirty="0" smtClean="0"/>
                <a:t>2</a:t>
              </a:r>
              <a:endParaRPr lang="fr-FR" dirty="0"/>
            </a:p>
          </p:txBody>
        </p:sp>
        <p:sp>
          <p:nvSpPr>
            <p:cNvPr id="44" name="ZoneTexte 43"/>
            <p:cNvSpPr txBox="1"/>
            <p:nvPr/>
          </p:nvSpPr>
          <p:spPr>
            <a:xfrm flipH="1">
              <a:off x="6638315" y="2127249"/>
              <a:ext cx="500062" cy="369332"/>
            </a:xfrm>
            <a:prstGeom prst="rect">
              <a:avLst/>
            </a:prstGeom>
            <a:noFill/>
          </p:spPr>
          <p:txBody>
            <a:bodyPr wrap="square" rtlCol="0">
              <a:spAutoFit/>
            </a:bodyPr>
            <a:lstStyle/>
            <a:p>
              <a:r>
                <a:rPr lang="fr-FR" dirty="0" smtClean="0"/>
                <a:t>7</a:t>
              </a:r>
              <a:endParaRPr lang="fr-FR" dirty="0"/>
            </a:p>
          </p:txBody>
        </p:sp>
        <p:sp>
          <p:nvSpPr>
            <p:cNvPr id="45" name="ZoneTexte 44"/>
            <p:cNvSpPr txBox="1"/>
            <p:nvPr/>
          </p:nvSpPr>
          <p:spPr>
            <a:xfrm flipH="1">
              <a:off x="6946657" y="1503917"/>
              <a:ext cx="500062" cy="369332"/>
            </a:xfrm>
            <a:prstGeom prst="rect">
              <a:avLst/>
            </a:prstGeom>
            <a:noFill/>
          </p:spPr>
          <p:txBody>
            <a:bodyPr wrap="square" rtlCol="0">
              <a:spAutoFit/>
            </a:bodyPr>
            <a:lstStyle/>
            <a:p>
              <a:pPr algn="ctr"/>
              <a:r>
                <a:rPr lang="fr-FR" dirty="0" smtClean="0">
                  <a:solidFill>
                    <a:srgbClr val="FF6600"/>
                  </a:solidFill>
                </a:rPr>
                <a:t>?</a:t>
              </a:r>
              <a:endParaRPr lang="fr-FR" dirty="0">
                <a:solidFill>
                  <a:srgbClr val="FF6600"/>
                </a:solidFill>
              </a:endParaRPr>
            </a:p>
          </p:txBody>
        </p:sp>
      </p:grpSp>
    </p:spTree>
    <p:extLst>
      <p:ext uri="{BB962C8B-B14F-4D97-AF65-F5344CB8AC3E}">
        <p14:creationId xmlns:p14="http://schemas.microsoft.com/office/powerpoint/2010/main" val="1331734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804"/>
                                        </p:tgtEl>
                                        <p:attrNameLst>
                                          <p:attrName>style.visibility</p:attrName>
                                        </p:attrNameLst>
                                      </p:cBhvr>
                                      <p:to>
                                        <p:strVal val="visible"/>
                                      </p:to>
                                    </p:set>
                                    <p:anim calcmode="lin" valueType="num">
                                      <p:cBhvr additive="base">
                                        <p:cTn id="7" dur="500" fill="hold"/>
                                        <p:tgtEl>
                                          <p:spTgt spid="332804"/>
                                        </p:tgtEl>
                                        <p:attrNameLst>
                                          <p:attrName>ppt_x</p:attrName>
                                        </p:attrNameLst>
                                      </p:cBhvr>
                                      <p:tavLst>
                                        <p:tav tm="0">
                                          <p:val>
                                            <p:strVal val="#ppt_x"/>
                                          </p:val>
                                        </p:tav>
                                        <p:tav tm="100000">
                                          <p:val>
                                            <p:strVal val="#ppt_x"/>
                                          </p:val>
                                        </p:tav>
                                      </p:tavLst>
                                    </p:anim>
                                    <p:anim calcmode="lin" valueType="num">
                                      <p:cBhvr additive="base">
                                        <p:cTn id="8" dur="500" fill="hold"/>
                                        <p:tgtEl>
                                          <p:spTgt spid="3328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2809"/>
                                        </p:tgtEl>
                                        <p:attrNameLst>
                                          <p:attrName>style.visibility</p:attrName>
                                        </p:attrNameLst>
                                      </p:cBhvr>
                                      <p:to>
                                        <p:strVal val="visible"/>
                                      </p:to>
                                    </p:set>
                                    <p:anim calcmode="lin" valueType="num">
                                      <p:cBhvr additive="base">
                                        <p:cTn id="13" dur="500" fill="hold"/>
                                        <p:tgtEl>
                                          <p:spTgt spid="332809"/>
                                        </p:tgtEl>
                                        <p:attrNameLst>
                                          <p:attrName>ppt_x</p:attrName>
                                        </p:attrNameLst>
                                      </p:cBhvr>
                                      <p:tavLst>
                                        <p:tav tm="0">
                                          <p:val>
                                            <p:strVal val="#ppt_x"/>
                                          </p:val>
                                        </p:tav>
                                        <p:tav tm="100000">
                                          <p:val>
                                            <p:strVal val="#ppt_x"/>
                                          </p:val>
                                        </p:tav>
                                      </p:tavLst>
                                    </p:anim>
                                    <p:anim calcmode="lin" valueType="num">
                                      <p:cBhvr additive="base">
                                        <p:cTn id="14" dur="500" fill="hold"/>
                                        <p:tgtEl>
                                          <p:spTgt spid="3328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2806"/>
                                        </p:tgtEl>
                                        <p:attrNameLst>
                                          <p:attrName>style.visibility</p:attrName>
                                        </p:attrNameLst>
                                      </p:cBhvr>
                                      <p:to>
                                        <p:strVal val="visible"/>
                                      </p:to>
                                    </p:set>
                                    <p:anim calcmode="lin" valueType="num">
                                      <p:cBhvr additive="base">
                                        <p:cTn id="19" dur="500" fill="hold"/>
                                        <p:tgtEl>
                                          <p:spTgt spid="332806"/>
                                        </p:tgtEl>
                                        <p:attrNameLst>
                                          <p:attrName>ppt_x</p:attrName>
                                        </p:attrNameLst>
                                      </p:cBhvr>
                                      <p:tavLst>
                                        <p:tav tm="0">
                                          <p:val>
                                            <p:strVal val="#ppt_x"/>
                                          </p:val>
                                        </p:tav>
                                        <p:tav tm="100000">
                                          <p:val>
                                            <p:strVal val="#ppt_x"/>
                                          </p:val>
                                        </p:tav>
                                      </p:tavLst>
                                    </p:anim>
                                    <p:anim calcmode="lin" valueType="num">
                                      <p:cBhvr additive="base">
                                        <p:cTn id="20"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2805"/>
                                        </p:tgtEl>
                                        <p:attrNameLst>
                                          <p:attrName>style.visibility</p:attrName>
                                        </p:attrNameLst>
                                      </p:cBhvr>
                                      <p:to>
                                        <p:strVal val="visible"/>
                                      </p:to>
                                    </p:set>
                                    <p:anim calcmode="lin" valueType="num">
                                      <p:cBhvr additive="base">
                                        <p:cTn id="37" dur="500" fill="hold"/>
                                        <p:tgtEl>
                                          <p:spTgt spid="332805"/>
                                        </p:tgtEl>
                                        <p:attrNameLst>
                                          <p:attrName>ppt_x</p:attrName>
                                        </p:attrNameLst>
                                      </p:cBhvr>
                                      <p:tavLst>
                                        <p:tav tm="0">
                                          <p:val>
                                            <p:strVal val="#ppt_x"/>
                                          </p:val>
                                        </p:tav>
                                        <p:tav tm="100000">
                                          <p:val>
                                            <p:strVal val="#ppt_x"/>
                                          </p:val>
                                        </p:tav>
                                      </p:tavLst>
                                    </p:anim>
                                    <p:anim calcmode="lin" valueType="num">
                                      <p:cBhvr additive="base">
                                        <p:cTn id="38" dur="500" fill="hold"/>
                                        <p:tgtEl>
                                          <p:spTgt spid="3328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p:bldP spid="332805" grpId="0"/>
      <p:bldP spid="332806" grpId="0"/>
      <p:bldP spid="332809" grpId="0"/>
      <p:bldP spid="17"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2) Et en </a:t>
            </a:r>
            <a:r>
              <a:rPr lang="fr-FR" sz="4000" b="1" dirty="0" smtClean="0">
                <a:solidFill>
                  <a:srgbClr val="FF0000"/>
                </a:solidFill>
              </a:rPr>
              <a:t>classe, comment </a:t>
            </a:r>
            <a:r>
              <a:rPr lang="fr-FR" sz="4000" b="1" dirty="0">
                <a:solidFill>
                  <a:srgbClr val="FF0000"/>
                </a:solidFill>
              </a:rPr>
              <a:t>fait-on </a:t>
            </a:r>
            <a:r>
              <a:rPr lang="fr-FR" sz="4000" b="1" dirty="0" smtClean="0">
                <a:solidFill>
                  <a:srgbClr val="FF0000"/>
                </a:solidFill>
              </a:rPr>
              <a:t>?</a:t>
            </a:r>
            <a:endParaRPr lang="fr-FR" sz="4000" dirty="0"/>
          </a:p>
        </p:txBody>
      </p:sp>
      <p:sp>
        <p:nvSpPr>
          <p:cNvPr id="3" name="Espace réservé du contenu 2"/>
          <p:cNvSpPr>
            <a:spLocks noGrp="1"/>
          </p:cNvSpPr>
          <p:nvPr>
            <p:ph idx="1"/>
          </p:nvPr>
        </p:nvSpPr>
        <p:spPr>
          <a:xfrm>
            <a:off x="1034716" y="1600200"/>
            <a:ext cx="7411452" cy="4525963"/>
          </a:xfrm>
        </p:spPr>
        <p:txBody>
          <a:bodyPr/>
          <a:lstStyle/>
          <a:p>
            <a:pPr marL="0" indent="0">
              <a:buNone/>
            </a:pPr>
            <a:r>
              <a:rPr lang="fr-FR" sz="3600" b="1" dirty="0">
                <a:solidFill>
                  <a:srgbClr val="7030A0"/>
                </a:solidFill>
              </a:rPr>
              <a:t>Comment enseigner les </a:t>
            </a:r>
            <a:r>
              <a:rPr lang="fr-FR" sz="3600" b="1" u="sng" dirty="0" smtClean="0">
                <a:solidFill>
                  <a:srgbClr val="7030A0"/>
                </a:solidFill>
              </a:rPr>
              <a:t>procédures</a:t>
            </a:r>
            <a:r>
              <a:rPr lang="fr-FR" sz="3600" b="1" dirty="0" smtClean="0">
                <a:solidFill>
                  <a:srgbClr val="7030A0"/>
                </a:solidFill>
              </a:rPr>
              <a:t> ?</a:t>
            </a:r>
          </a:p>
          <a:p>
            <a:pPr marL="0" indent="0">
              <a:buNone/>
            </a:pPr>
            <a:endParaRPr lang="fr-FR" sz="3600" dirty="0"/>
          </a:p>
          <a:p>
            <a:pPr marL="0" indent="0">
              <a:buNone/>
            </a:pPr>
            <a:r>
              <a:rPr lang="fr-FR" sz="3600" dirty="0" smtClean="0">
                <a:sym typeface="Wingdings" panose="05000000000000000000" pitchFamily="2" charset="2"/>
              </a:rPr>
              <a:t> d’après ce qui a été vu dans les vidéos du </a:t>
            </a:r>
            <a:r>
              <a:rPr lang="fr-FR" sz="3600" dirty="0" err="1" smtClean="0">
                <a:sym typeface="Wingdings" panose="05000000000000000000" pitchFamily="2" charset="2"/>
              </a:rPr>
              <a:t>distanciel</a:t>
            </a:r>
            <a:endParaRPr lang="fr-FR" sz="3600" dirty="0"/>
          </a:p>
          <a:p>
            <a:pPr marL="0" indent="0">
              <a:buNone/>
            </a:pPr>
            <a:endParaRPr lang="fr-FR" dirty="0"/>
          </a:p>
        </p:txBody>
      </p:sp>
    </p:spTree>
    <p:extLst>
      <p:ext uri="{BB962C8B-B14F-4D97-AF65-F5344CB8AC3E}">
        <p14:creationId xmlns:p14="http://schemas.microsoft.com/office/powerpoint/2010/main" val="3482148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70838"/>
          </a:xfrm>
        </p:spPr>
        <p:txBody>
          <a:bodyPr/>
          <a:lstStyle/>
          <a:p>
            <a:r>
              <a:rPr lang="fr-FR" sz="4000" b="1" dirty="0">
                <a:solidFill>
                  <a:srgbClr val="FF0000"/>
                </a:solidFill>
              </a:rPr>
              <a:t>2) Et en classe, comment fait-on ?</a:t>
            </a:r>
            <a:endParaRPr lang="fr-FR" sz="4000" dirty="0"/>
          </a:p>
        </p:txBody>
      </p:sp>
      <p:sp>
        <p:nvSpPr>
          <p:cNvPr id="3" name="Espace réservé du contenu 2"/>
          <p:cNvSpPr>
            <a:spLocks noGrp="1"/>
          </p:cNvSpPr>
          <p:nvPr>
            <p:ph idx="1"/>
          </p:nvPr>
        </p:nvSpPr>
        <p:spPr>
          <a:xfrm>
            <a:off x="299546" y="1395248"/>
            <a:ext cx="8607972" cy="4525963"/>
          </a:xfrm>
        </p:spPr>
        <p:txBody>
          <a:bodyPr/>
          <a:lstStyle/>
          <a:p>
            <a:pPr marL="0" indent="0">
              <a:buNone/>
            </a:pPr>
            <a:r>
              <a:rPr lang="fr-FR" b="1" dirty="0" smtClean="0">
                <a:solidFill>
                  <a:srgbClr val="7030A0"/>
                </a:solidFill>
              </a:rPr>
              <a:t>Pour enseigner </a:t>
            </a:r>
            <a:r>
              <a:rPr lang="fr-FR" b="1" dirty="0">
                <a:solidFill>
                  <a:srgbClr val="7030A0"/>
                </a:solidFill>
              </a:rPr>
              <a:t>les </a:t>
            </a:r>
            <a:r>
              <a:rPr lang="fr-FR" b="1" u="sng" dirty="0">
                <a:solidFill>
                  <a:srgbClr val="7030A0"/>
                </a:solidFill>
              </a:rPr>
              <a:t>procédures</a:t>
            </a:r>
            <a:r>
              <a:rPr lang="fr-FR" b="1" dirty="0">
                <a:solidFill>
                  <a:srgbClr val="7030A0"/>
                </a:solidFill>
              </a:rPr>
              <a:t> </a:t>
            </a:r>
            <a:r>
              <a:rPr lang="fr-FR" b="1" dirty="0" smtClean="0">
                <a:solidFill>
                  <a:srgbClr val="7030A0"/>
                </a:solidFill>
              </a:rPr>
              <a:t>:</a:t>
            </a:r>
          </a:p>
          <a:p>
            <a:pPr marL="0" indent="0">
              <a:buNone/>
            </a:pPr>
            <a:endParaRPr lang="fr-FR" sz="1200" dirty="0" smtClean="0"/>
          </a:p>
          <a:p>
            <a:pPr marL="0" indent="0">
              <a:buNone/>
            </a:pPr>
            <a:r>
              <a:rPr lang="fr-FR" b="1" dirty="0" smtClean="0"/>
              <a:t>1.recueillir </a:t>
            </a:r>
            <a:r>
              <a:rPr lang="fr-FR" b="1" dirty="0"/>
              <a:t>l</a:t>
            </a:r>
            <a:r>
              <a:rPr lang="fr-FR" b="1" dirty="0" smtClean="0"/>
              <a:t>es procédures utilisées et passer par l’écrit pour les rendre explicites à tous</a:t>
            </a:r>
          </a:p>
          <a:p>
            <a:pPr marL="0" indent="0">
              <a:buNone/>
            </a:pPr>
            <a:r>
              <a:rPr lang="fr-FR" b="1" dirty="0" smtClean="0"/>
              <a:t>2.institutionnaliser les </a:t>
            </a:r>
            <a:r>
              <a:rPr lang="fr-FR" b="1" dirty="0"/>
              <a:t>procédures et réaliser une affiche pour chacune</a:t>
            </a:r>
            <a:endParaRPr lang="fr-FR" b="1" dirty="0" smtClean="0"/>
          </a:p>
          <a:p>
            <a:pPr marL="0" indent="0">
              <a:buNone/>
            </a:pPr>
            <a:r>
              <a:rPr lang="fr-FR" b="1" dirty="0" smtClean="0"/>
              <a:t>3.entrainer séparément les plus intéressantes </a:t>
            </a:r>
          </a:p>
          <a:p>
            <a:pPr marL="0" indent="0">
              <a:buNone/>
            </a:pPr>
            <a:r>
              <a:rPr lang="fr-FR" b="1" dirty="0" smtClean="0"/>
              <a:t>4.apprendre à choisir la plus pertinente en fonction des nombres en jeu</a:t>
            </a:r>
            <a:endParaRPr lang="fr-FR" b="1" dirty="0"/>
          </a:p>
          <a:p>
            <a:pPr marL="0" indent="0">
              <a:buNone/>
            </a:pPr>
            <a:endParaRPr lang="fr-FR" b="1" dirty="0"/>
          </a:p>
        </p:txBody>
      </p:sp>
    </p:spTree>
    <p:extLst>
      <p:ext uri="{BB962C8B-B14F-4D97-AF65-F5344CB8AC3E}">
        <p14:creationId xmlns:p14="http://schemas.microsoft.com/office/powerpoint/2010/main" val="75060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u contenu 15" descr="schema_séquence3.png"/>
          <p:cNvPicPr>
            <a:picLocks noGrp="1" noChangeAspect="1"/>
          </p:cNvPicPr>
          <p:nvPr>
            <p:ph idx="1"/>
          </p:nvPr>
        </p:nvPicPr>
        <p:blipFill>
          <a:blip r:embed="rId3">
            <a:extLst>
              <a:ext uri="{28A0092B-C50C-407E-A947-70E740481C1C}">
                <a14:useLocalDpi xmlns:a14="http://schemas.microsoft.com/office/drawing/2010/main" val="0"/>
              </a:ext>
            </a:extLst>
          </a:blip>
          <a:srcRect l="-37598" r="-37598"/>
          <a:stretch>
            <a:fillRect/>
          </a:stretch>
        </p:blipFill>
        <p:spPr/>
      </p:pic>
      <p:sp>
        <p:nvSpPr>
          <p:cNvPr id="5" name="ZoneTexte 4"/>
          <p:cNvSpPr txBox="1"/>
          <p:nvPr/>
        </p:nvSpPr>
        <p:spPr>
          <a:xfrm>
            <a:off x="252249" y="372939"/>
            <a:ext cx="8655722" cy="1138773"/>
          </a:xfrm>
          <a:prstGeom prst="rect">
            <a:avLst/>
          </a:prstGeom>
          <a:noFill/>
        </p:spPr>
        <p:txBody>
          <a:bodyPr wrap="square" rtlCol="0">
            <a:spAutoFit/>
          </a:bodyPr>
          <a:lstStyle/>
          <a:p>
            <a:pPr algn="ctr"/>
            <a:r>
              <a:rPr lang="fr-FR" sz="3600" b="1" dirty="0" smtClean="0">
                <a:solidFill>
                  <a:srgbClr val="FF0000"/>
                </a:solidFill>
              </a:rPr>
              <a:t>2) Et en classe, comment fait-on ?</a:t>
            </a:r>
          </a:p>
          <a:p>
            <a:pPr algn="ctr"/>
            <a:r>
              <a:rPr lang="fr-FR" sz="3200" b="1" dirty="0" smtClean="0">
                <a:solidFill>
                  <a:srgbClr val="7030A0"/>
                </a:solidFill>
              </a:rPr>
              <a:t>Travail de programmation autour de séquences</a:t>
            </a:r>
            <a:endParaRPr lang="fr-FR" sz="3200" b="1" dirty="0">
              <a:solidFill>
                <a:srgbClr val="7030A0"/>
              </a:solidFill>
            </a:endParaRPr>
          </a:p>
        </p:txBody>
      </p:sp>
      <p:sp>
        <p:nvSpPr>
          <p:cNvPr id="8" name="Ellipse 7">
            <a:hlinkClick r:id="" action="ppaction://noaction"/>
          </p:cNvPr>
          <p:cNvSpPr/>
          <p:nvPr/>
        </p:nvSpPr>
        <p:spPr>
          <a:xfrm>
            <a:off x="4205756" y="2543935"/>
            <a:ext cx="244231" cy="22469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 action="ppaction://noaction"/>
          </p:cNvPr>
          <p:cNvSpPr/>
          <p:nvPr/>
        </p:nvSpPr>
        <p:spPr>
          <a:xfrm>
            <a:off x="5883257" y="2752949"/>
            <a:ext cx="214923" cy="22469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ntrée manuelle 5"/>
          <p:cNvSpPr/>
          <p:nvPr/>
        </p:nvSpPr>
        <p:spPr>
          <a:xfrm>
            <a:off x="5331332" y="5856653"/>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10" name="Ellipse 9">
            <a:hlinkClick r:id="" action="ppaction://noaction"/>
          </p:cNvPr>
          <p:cNvSpPr/>
          <p:nvPr/>
        </p:nvSpPr>
        <p:spPr>
          <a:xfrm flipH="1">
            <a:off x="4449987" y="5315489"/>
            <a:ext cx="195280" cy="174817"/>
          </a:xfrm>
          <a:prstGeom prst="ellipse">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llipse 1">
            <a:hlinkClick r:id="" action="ppaction://noaction"/>
          </p:cNvPr>
          <p:cNvSpPr/>
          <p:nvPr/>
        </p:nvSpPr>
        <p:spPr>
          <a:xfrm>
            <a:off x="6280123" y="4980005"/>
            <a:ext cx="147721" cy="122117"/>
          </a:xfrm>
          <a:prstGeom prst="ellipse">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llipse 2">
            <a:hlinkClick r:id="" action="ppaction://noaction"/>
          </p:cNvPr>
          <p:cNvSpPr/>
          <p:nvPr/>
        </p:nvSpPr>
        <p:spPr>
          <a:xfrm>
            <a:off x="5471073" y="4887199"/>
            <a:ext cx="224693" cy="214923"/>
          </a:xfrm>
          <a:prstGeom prst="ellipse">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p:cNvPr>
          <p:cNvSpPr/>
          <p:nvPr/>
        </p:nvSpPr>
        <p:spPr>
          <a:xfrm>
            <a:off x="2566173" y="4454768"/>
            <a:ext cx="244231" cy="244231"/>
          </a:xfrm>
          <a:prstGeom prst="ellipse">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a:hlinkClick r:id="" action="ppaction://noaction"/>
          </p:cNvPr>
          <p:cNvSpPr/>
          <p:nvPr/>
        </p:nvSpPr>
        <p:spPr>
          <a:xfrm>
            <a:off x="2644326" y="3795228"/>
            <a:ext cx="166078" cy="185616"/>
          </a:xfrm>
          <a:prstGeom prst="ellipse">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hlinkClick r:id="" action="ppaction://noaction"/>
          </p:cNvPr>
          <p:cNvSpPr/>
          <p:nvPr/>
        </p:nvSpPr>
        <p:spPr>
          <a:xfrm flipV="1">
            <a:off x="2810404" y="2314063"/>
            <a:ext cx="236637" cy="229872"/>
          </a:xfrm>
          <a:prstGeom prst="ellipse">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hlinkClick r:id="" action="ppaction://noaction"/>
          </p:cNvPr>
          <p:cNvSpPr/>
          <p:nvPr/>
        </p:nvSpPr>
        <p:spPr>
          <a:xfrm>
            <a:off x="6389869" y="3626071"/>
            <a:ext cx="147721" cy="157395"/>
          </a:xfrm>
          <a:prstGeom prst="ellipse">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3883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38150"/>
            <a:ext cx="8229600" cy="1390650"/>
          </a:xfrm>
        </p:spPr>
        <p:txBody>
          <a:bodyPr/>
          <a:lstStyle/>
          <a:p>
            <a:r>
              <a:rPr lang="fr-FR" sz="4000" b="1" dirty="0">
                <a:solidFill>
                  <a:srgbClr val="FF0000"/>
                </a:solidFill>
              </a:rPr>
              <a:t>2) Et en classe, comment fait-on ?</a:t>
            </a:r>
            <a:br>
              <a:rPr lang="fr-FR" sz="4000" b="1" dirty="0">
                <a:solidFill>
                  <a:srgbClr val="FF0000"/>
                </a:solidFill>
              </a:rPr>
            </a:br>
            <a:r>
              <a:rPr lang="fr-FR" sz="4000" b="1" dirty="0">
                <a:solidFill>
                  <a:srgbClr val="7030A0"/>
                </a:solidFill>
              </a:rPr>
              <a:t>Travail de </a:t>
            </a:r>
            <a:r>
              <a:rPr lang="fr-FR" sz="4000" b="1" dirty="0" smtClean="0">
                <a:solidFill>
                  <a:srgbClr val="7030A0"/>
                </a:solidFill>
              </a:rPr>
              <a:t>programmation</a:t>
            </a:r>
            <a:endParaRPr lang="fr-FR" sz="4000" dirty="0"/>
          </a:p>
        </p:txBody>
      </p:sp>
      <p:sp>
        <p:nvSpPr>
          <p:cNvPr id="3" name="Espace réservé du contenu 2"/>
          <p:cNvSpPr>
            <a:spLocks noGrp="1"/>
          </p:cNvSpPr>
          <p:nvPr>
            <p:ph idx="1"/>
          </p:nvPr>
        </p:nvSpPr>
        <p:spPr>
          <a:xfrm>
            <a:off x="457200" y="2362200"/>
            <a:ext cx="8229600" cy="4030663"/>
          </a:xfrm>
        </p:spPr>
        <p:txBody>
          <a:bodyPr/>
          <a:lstStyle/>
          <a:p>
            <a:pPr marL="0" indent="0">
              <a:buNone/>
            </a:pPr>
            <a:r>
              <a:rPr lang="fr-FR" sz="2800" dirty="0" smtClean="0"/>
              <a:t>Document en cours de construction par le groupe départemental de Mathématiques : </a:t>
            </a:r>
          </a:p>
          <a:p>
            <a:pPr marL="0" indent="0">
              <a:buNone/>
            </a:pPr>
            <a:endParaRPr lang="fr-FR" sz="2400" dirty="0" smtClean="0"/>
          </a:p>
          <a:p>
            <a:pPr marL="0" indent="0">
              <a:buNone/>
            </a:pPr>
            <a:r>
              <a:rPr lang="fr-FR" dirty="0" smtClean="0"/>
              <a:t>-les étapes didactiques pour construire un fait numérique ou une procédure</a:t>
            </a:r>
            <a:endParaRPr lang="fr-FR" dirty="0"/>
          </a:p>
          <a:p>
            <a:pPr marL="0" indent="0">
              <a:buNone/>
            </a:pPr>
            <a:r>
              <a:rPr lang="fr-FR" dirty="0" smtClean="0"/>
              <a:t>-les bases d’une programmation pour un travail en équipe</a:t>
            </a:r>
            <a:endParaRPr lang="fr-FR" dirty="0"/>
          </a:p>
        </p:txBody>
      </p:sp>
    </p:spTree>
    <p:extLst>
      <p:ext uri="{BB962C8B-B14F-4D97-AF65-F5344CB8AC3E}">
        <p14:creationId xmlns:p14="http://schemas.microsoft.com/office/powerpoint/2010/main" val="1020052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merci</a:t>
            </a:r>
            <a:endParaRPr lang="fr-FR" dirty="0"/>
          </a:p>
        </p:txBody>
      </p:sp>
      <p:sp>
        <p:nvSpPr>
          <p:cNvPr id="5" name="Espace réservé du texte 4"/>
          <p:cNvSpPr>
            <a:spLocks noGrp="1"/>
          </p:cNvSpPr>
          <p:nvPr>
            <p:ph type="body" idx="1"/>
          </p:nvPr>
        </p:nvSpPr>
        <p:spPr/>
        <p:txBody>
          <a:bodyPr/>
          <a:lstStyle/>
          <a:p>
            <a:r>
              <a:rPr lang="fr-FR" dirty="0" smtClean="0"/>
              <a:t>fin du présentiel</a:t>
            </a:r>
            <a:endParaRPr lang="fr-FR" dirty="0"/>
          </a:p>
        </p:txBody>
      </p:sp>
    </p:spTree>
    <p:extLst>
      <p:ext uri="{BB962C8B-B14F-4D97-AF65-F5344CB8AC3E}">
        <p14:creationId xmlns:p14="http://schemas.microsoft.com/office/powerpoint/2010/main" val="302365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457200" y="1318910"/>
            <a:ext cx="8229600" cy="789887"/>
          </a:xfrm>
        </p:spPr>
        <p:txBody>
          <a:bodyPr/>
          <a:lstStyle/>
          <a:p>
            <a:pPr eaLnBrk="1" hangingPunct="1"/>
            <a:r>
              <a:rPr lang="fr-FR" sz="3600" b="1" dirty="0"/>
              <a:t>Quelques situations :</a:t>
            </a:r>
            <a:endParaRPr lang="fr-FR" sz="3600" b="1" dirty="0" smtClean="0"/>
          </a:p>
        </p:txBody>
      </p:sp>
      <p:sp>
        <p:nvSpPr>
          <p:cNvPr id="6" name="Entrée manuelle 5"/>
          <p:cNvSpPr/>
          <p:nvPr/>
        </p:nvSpPr>
        <p:spPr>
          <a:xfrm>
            <a:off x="4829175" y="5778500"/>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20483" name="Espace réservé du contenu 1"/>
          <p:cNvSpPr>
            <a:spLocks noGrp="1"/>
          </p:cNvSpPr>
          <p:nvPr>
            <p:ph idx="1"/>
          </p:nvPr>
        </p:nvSpPr>
        <p:spPr>
          <a:xfrm>
            <a:off x="457200" y="2404162"/>
            <a:ext cx="8229600" cy="3218716"/>
          </a:xfrm>
        </p:spPr>
        <p:txBody>
          <a:bodyPr/>
          <a:lstStyle/>
          <a:p>
            <a:r>
              <a:rPr lang="fr-FR" dirty="0" smtClean="0"/>
              <a:t>Jeu </a:t>
            </a:r>
            <a:r>
              <a:rPr lang="fr-FR" dirty="0"/>
              <a:t>du </a:t>
            </a:r>
            <a:r>
              <a:rPr lang="fr-FR" dirty="0" smtClean="0"/>
              <a:t>furet : de 7 en 7</a:t>
            </a:r>
          </a:p>
          <a:p>
            <a:pPr marL="0" indent="0">
              <a:buNone/>
            </a:pPr>
            <a:endParaRPr lang="fr-FR" dirty="0"/>
          </a:p>
          <a:p>
            <a:r>
              <a:rPr lang="fr-FR" dirty="0"/>
              <a:t>45 + </a:t>
            </a:r>
            <a:r>
              <a:rPr lang="fr-FR" dirty="0" smtClean="0"/>
              <a:t>17</a:t>
            </a:r>
          </a:p>
          <a:p>
            <a:pPr marL="0" indent="0">
              <a:buNone/>
            </a:pPr>
            <a:endParaRPr lang="fr-FR" dirty="0" smtClean="0"/>
          </a:p>
          <a:p>
            <a:r>
              <a:rPr lang="fr-FR" dirty="0" smtClean="0"/>
              <a:t>12 </a:t>
            </a:r>
            <a:r>
              <a:rPr lang="fr-FR" dirty="0"/>
              <a:t>x </a:t>
            </a:r>
            <a:r>
              <a:rPr lang="fr-FR" dirty="0" smtClean="0"/>
              <a:t>50</a:t>
            </a:r>
          </a:p>
        </p:txBody>
      </p:sp>
      <p:sp>
        <p:nvSpPr>
          <p:cNvPr id="2" name="ZoneTexte 1"/>
          <p:cNvSpPr txBox="1"/>
          <p:nvPr/>
        </p:nvSpPr>
        <p:spPr>
          <a:xfrm>
            <a:off x="457200" y="627797"/>
            <a:ext cx="7948613" cy="646331"/>
          </a:xfrm>
          <a:prstGeom prst="rect">
            <a:avLst/>
          </a:prstGeom>
          <a:noFill/>
        </p:spPr>
        <p:txBody>
          <a:bodyPr wrap="square" rtlCol="0">
            <a:spAutoFit/>
          </a:bodyPr>
          <a:lstStyle/>
          <a:p>
            <a:r>
              <a:rPr lang="fr-FR" sz="3600" b="1" dirty="0" smtClean="0">
                <a:solidFill>
                  <a:srgbClr val="FF0000"/>
                </a:solidFill>
              </a:rPr>
              <a:t>1) Comment calcule-t-on mentalement ?</a:t>
            </a:r>
            <a:endParaRPr lang="fr-FR"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 calcmode="lin" valueType="num">
                                      <p:cBhvr additive="base">
                                        <p:cTn id="19"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8" y="260350"/>
            <a:ext cx="8924925" cy="1223963"/>
          </a:xfrm>
        </p:spPr>
        <p:txBody>
          <a:bodyPr>
            <a:normAutofit/>
          </a:bodyPr>
          <a:lstStyle/>
          <a:p>
            <a:pPr eaLnBrk="1" hangingPunct="1"/>
            <a:r>
              <a:rPr lang="fr-FR" sz="3200" dirty="0">
                <a:latin typeface="Calibri" charset="0"/>
              </a:rPr>
              <a:t>Apprendre les tables de multiplication avec les boîtes d</a:t>
            </a:r>
            <a:r>
              <a:rPr lang="ja-JP" altLang="fr-FR" sz="3200" dirty="0">
                <a:latin typeface="Calibri" charset="0"/>
              </a:rPr>
              <a:t>’</a:t>
            </a:r>
            <a:r>
              <a:rPr lang="fr-FR" sz="3200" dirty="0">
                <a:latin typeface="Calibri" charset="0"/>
              </a:rPr>
              <a:t>allumettes</a:t>
            </a:r>
          </a:p>
        </p:txBody>
      </p:sp>
      <p:sp>
        <p:nvSpPr>
          <p:cNvPr id="4" name="ZoneTexte 3"/>
          <p:cNvSpPr txBox="1"/>
          <p:nvPr/>
        </p:nvSpPr>
        <p:spPr>
          <a:xfrm>
            <a:off x="71438" y="1773238"/>
            <a:ext cx="4068762" cy="5078412"/>
          </a:xfrm>
          <a:prstGeom prst="rect">
            <a:avLst/>
          </a:prstGeom>
          <a:noFill/>
        </p:spPr>
        <p:txBody>
          <a:bodyPr>
            <a:spAutoFit/>
          </a:bodyPr>
          <a:lstStyle>
            <a:lvl1pPr marL="342900" indent="-342900" eaLnBrk="0" hangingPunct="0">
              <a:defRPr>
                <a:solidFill>
                  <a:schemeClr val="tx1"/>
                </a:solidFill>
                <a:latin typeface="Calibri" charset="0"/>
                <a:ea typeface="ＭＳ Ｐゴシック" charset="0"/>
                <a:cs typeface="Arial" charset="0"/>
              </a:defRPr>
            </a:lvl1pPr>
            <a:lvl2pPr marL="533400" indent="-34290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 typeface="Arial" charset="0"/>
              <a:buChar char="•"/>
            </a:pPr>
            <a:r>
              <a:rPr lang="fr-FR" u="sng">
                <a:latin typeface="Cambria Math" charset="0"/>
                <a:cs typeface="Cambria Math" charset="0"/>
              </a:rPr>
              <a:t>Matériel nécessaire par élève</a:t>
            </a:r>
            <a:r>
              <a:rPr lang="fr-FR">
                <a:latin typeface="Cambria Math" charset="0"/>
                <a:cs typeface="Cambria Math" charset="0"/>
              </a:rPr>
              <a:t> : </a:t>
            </a:r>
          </a:p>
          <a:p>
            <a:pPr eaLnBrk="1" hangingPunct="1">
              <a:buFont typeface="Arial" charset="0"/>
              <a:buChar char="•"/>
            </a:pPr>
            <a:endParaRPr lang="fr-FR">
              <a:latin typeface="Cambria Math"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2 boîtes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allumettes vides.</a:t>
            </a:r>
          </a:p>
          <a:p>
            <a:pPr lvl="1" eaLnBrk="1" hangingPunct="1"/>
            <a:endParaRPr lang="fr-FR">
              <a:latin typeface="Cambria Math" charset="0"/>
              <a:ea typeface="ＭＳ Ｐゴシック" charset="0"/>
              <a:cs typeface="Cambria Math" charset="0"/>
            </a:endParaRPr>
          </a:p>
          <a:p>
            <a:pPr lvl="1" eaLnBrk="1" hangingPunct="1"/>
            <a:endParaRPr lang="fr-FR">
              <a:latin typeface="Cambria Math" charset="0"/>
              <a:ea typeface="ＭＳ Ｐゴシック"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La planche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étiquettes  à imprimer recto /verso , à plastifier si possible et à découper par la suite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un côté, on trouvera les multiplications commutatives; de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autre, le résultat correspondant).</a:t>
            </a:r>
          </a:p>
          <a:p>
            <a:pPr lvl="1" eaLnBrk="1" hangingPunct="1">
              <a:buFont typeface="Arial" charset="0"/>
              <a:buChar char="•"/>
            </a:pPr>
            <a:endParaRPr lang="fr-FR">
              <a:latin typeface="Cambria Math" charset="0"/>
              <a:ea typeface="ＭＳ Ｐゴシック"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La feuille où figurent les bandes  à coller sur les boîtes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allumettes (une verte et une orange).</a:t>
            </a:r>
          </a:p>
          <a:p>
            <a:pPr lvl="1" eaLnBrk="1" hangingPunct="1"/>
            <a:endParaRPr lang="fr-FR">
              <a:ea typeface="ＭＳ Ｐゴシック"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63" y="1628775"/>
            <a:ext cx="189071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9" descr="G:\Docs IAI SAOD\groupe maths\modèle pour tables de multiplications étiquettes recto verso Couleurs table Pythagore ET COMMUTATIVITE.jpg"/>
          <p:cNvPicPr>
            <a:picLocks noChangeAspect="1" noChangeArrowheads="1"/>
          </p:cNvPicPr>
          <p:nvPr/>
        </p:nvPicPr>
        <p:blipFill>
          <a:blip r:embed="rId3">
            <a:extLst>
              <a:ext uri="{28A0092B-C50C-407E-A947-70E740481C1C}">
                <a14:useLocalDpi xmlns:a14="http://schemas.microsoft.com/office/drawing/2010/main" val="0"/>
              </a:ext>
            </a:extLst>
          </a:blip>
          <a:srcRect l="-2" r="13390"/>
          <a:stretch>
            <a:fillRect/>
          </a:stretch>
        </p:blipFill>
        <p:spPr bwMode="auto">
          <a:xfrm>
            <a:off x="4060825" y="2843213"/>
            <a:ext cx="2438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Docs IAI SAOD\groupe maths\modèle pour tables de multiplications étiquettes recto verso Couleurs table Pythagore ET COMMUTATIVITE 2.jpg"/>
          <p:cNvPicPr>
            <a:picLocks noChangeAspect="1" noChangeArrowheads="1"/>
          </p:cNvPicPr>
          <p:nvPr/>
        </p:nvPicPr>
        <p:blipFill>
          <a:blip r:embed="rId4">
            <a:extLst>
              <a:ext uri="{28A0092B-C50C-407E-A947-70E740481C1C}">
                <a14:useLocalDpi xmlns:a14="http://schemas.microsoft.com/office/drawing/2010/main" val="0"/>
              </a:ext>
            </a:extLst>
          </a:blip>
          <a:srcRect r="13387"/>
          <a:stretch>
            <a:fillRect/>
          </a:stretch>
        </p:blipFill>
        <p:spPr bwMode="auto">
          <a:xfrm>
            <a:off x="6559550" y="2843213"/>
            <a:ext cx="24368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4865688"/>
            <a:ext cx="2139950"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à coins arrondis 2"/>
          <p:cNvSpPr/>
          <p:nvPr/>
        </p:nvSpPr>
        <p:spPr>
          <a:xfrm>
            <a:off x="395288" y="188913"/>
            <a:ext cx="8353425" cy="129540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346953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1000" fill="hold"/>
                                        <p:tgtEl>
                                          <p:spTgt spid="2050"/>
                                        </p:tgtEl>
                                        <p:attrNameLst>
                                          <p:attrName>ppt_w</p:attrName>
                                        </p:attrNameLst>
                                      </p:cBhvr>
                                      <p:tavLst>
                                        <p:tav tm="0">
                                          <p:val>
                                            <p:fltVal val="0"/>
                                          </p:val>
                                        </p:tav>
                                        <p:tav tm="100000">
                                          <p:val>
                                            <p:strVal val="#ppt_w"/>
                                          </p:val>
                                        </p:tav>
                                      </p:tavLst>
                                    </p:anim>
                                    <p:anim calcmode="lin" valueType="num">
                                      <p:cBhvr>
                                        <p:cTn id="11" dur="1000" fill="hold"/>
                                        <p:tgtEl>
                                          <p:spTgt spid="2050"/>
                                        </p:tgtEl>
                                        <p:attrNameLst>
                                          <p:attrName>ppt_h</p:attrName>
                                        </p:attrNameLst>
                                      </p:cBhvr>
                                      <p:tavLst>
                                        <p:tav tm="0">
                                          <p:val>
                                            <p:fltVal val="0"/>
                                          </p:val>
                                        </p:tav>
                                        <p:tav tm="100000">
                                          <p:val>
                                            <p:strVal val="#ppt_h"/>
                                          </p:val>
                                        </p:tav>
                                      </p:tavLst>
                                    </p:anim>
                                    <p:anim calcmode="lin" valueType="num">
                                      <p:cBhvr>
                                        <p:cTn id="12" dur="1000" fill="hold"/>
                                        <p:tgtEl>
                                          <p:spTgt spid="2050"/>
                                        </p:tgtEl>
                                        <p:attrNameLst>
                                          <p:attrName>style.rotation</p:attrName>
                                        </p:attrNameLst>
                                      </p:cBhvr>
                                      <p:tavLst>
                                        <p:tav tm="0">
                                          <p:val>
                                            <p:fltVal val="90"/>
                                          </p:val>
                                        </p:tav>
                                        <p:tav tm="100000">
                                          <p:val>
                                            <p:fltVal val="0"/>
                                          </p:val>
                                        </p:tav>
                                      </p:tavLst>
                                    </p:anim>
                                    <p:animEffect transition="in" filter="fade">
                                      <p:cBhvr>
                                        <p:cTn id="13" dur="1000"/>
                                        <p:tgtEl>
                                          <p:spTgt spid="20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468313" y="333375"/>
            <a:ext cx="43195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800100" indent="-342900">
              <a:defRPr sz="2800">
                <a:solidFill>
                  <a:schemeClr val="tx1"/>
                </a:solidFill>
                <a:latin typeface="Calibri" charset="0"/>
                <a:ea typeface="ＭＳ Ｐゴシック" charset="0"/>
              </a:defRPr>
            </a:lvl2pPr>
            <a:lvl3pPr marL="1257300" indent="-342900">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buFont typeface="Arial" charset="0"/>
              <a:buChar char="•"/>
            </a:pPr>
            <a:r>
              <a:rPr lang="fr-FR" sz="1800" b="1" u="sng">
                <a:latin typeface="Cambria Math" charset="0"/>
                <a:cs typeface="Cambria Math" charset="0"/>
              </a:rPr>
              <a:t>A quoi servent les boîtes d’allumettes ?</a:t>
            </a:r>
          </a:p>
          <a:p>
            <a:pPr marL="342900" indent="-342900">
              <a:buFont typeface="Arial" charset="0"/>
              <a:buChar char="•"/>
            </a:pPr>
            <a:endParaRPr lang="fr-FR" sz="1800">
              <a:latin typeface="Cambria Math" charset="0"/>
              <a:cs typeface="Cambria Math" charset="0"/>
            </a:endParaRPr>
          </a:p>
          <a:p>
            <a:pPr lvl="1">
              <a:buFont typeface="Arial" charset="0"/>
              <a:buChar char="•"/>
            </a:pPr>
            <a:r>
              <a:rPr lang="fr-FR" sz="1800" u="sng">
                <a:latin typeface="Cambria Math" charset="0"/>
                <a:cs typeface="Cambria Math" charset="0"/>
              </a:rPr>
              <a:t>Il y a deux boîtes : </a:t>
            </a:r>
          </a:p>
          <a:p>
            <a:pPr lvl="1">
              <a:buFont typeface="Arial" charset="0"/>
              <a:buChar char="•"/>
            </a:pPr>
            <a:endParaRPr lang="fr-FR" sz="1800">
              <a:latin typeface="Cambria Math" charset="0"/>
              <a:cs typeface="Cambria Math" charset="0"/>
            </a:endParaRPr>
          </a:p>
          <a:p>
            <a:pPr lvl="2">
              <a:buFont typeface="Arial" charset="0"/>
              <a:buChar char="•"/>
            </a:pPr>
            <a:r>
              <a:rPr lang="fr-FR" sz="1800">
                <a:latin typeface="Cambria Math" charset="0"/>
                <a:cs typeface="Cambria Math" charset="0"/>
              </a:rPr>
              <a:t>Celle dans laquelle l’élève va ranger les tables dont il connaît le résultat sans hésitation. (Boîte verte)</a:t>
            </a:r>
          </a:p>
          <a:p>
            <a:pPr lvl="2">
              <a:buFont typeface="Arial" charset="0"/>
              <a:buChar char="•"/>
            </a:pPr>
            <a:endParaRPr lang="fr-FR" sz="1800">
              <a:latin typeface="Cambria Math" charset="0"/>
              <a:cs typeface="Cambria Math" charset="0"/>
            </a:endParaRPr>
          </a:p>
          <a:p>
            <a:pPr lvl="2">
              <a:buFont typeface="Arial" charset="0"/>
              <a:buChar char="•"/>
            </a:pPr>
            <a:endParaRPr lang="fr-FR" sz="1800">
              <a:latin typeface="Cambria Math" charset="0"/>
              <a:cs typeface="Cambria Math" charset="0"/>
            </a:endParaRPr>
          </a:p>
          <a:p>
            <a:pPr lvl="2">
              <a:buFont typeface="Arial" charset="0"/>
              <a:buChar char="•"/>
            </a:pPr>
            <a:endParaRPr lang="fr-FR" sz="1800">
              <a:latin typeface="Cambria Math" charset="0"/>
              <a:cs typeface="Cambria Math" charset="0"/>
            </a:endParaRPr>
          </a:p>
          <a:p>
            <a:pPr lvl="2">
              <a:buFont typeface="Arial" charset="0"/>
              <a:buChar char="•"/>
            </a:pPr>
            <a:endParaRPr lang="fr-FR" sz="1800">
              <a:latin typeface="Cambria Math" charset="0"/>
              <a:cs typeface="Cambria Math" charset="0"/>
            </a:endParaRPr>
          </a:p>
          <a:p>
            <a:pPr lvl="2">
              <a:buFont typeface="Arial" charset="0"/>
              <a:buChar char="•"/>
            </a:pPr>
            <a:endParaRPr lang="fr-FR" sz="1800">
              <a:latin typeface="Cambria Math" charset="0"/>
              <a:cs typeface="Cambria Math" charset="0"/>
            </a:endParaRPr>
          </a:p>
          <a:p>
            <a:pPr lvl="2">
              <a:buFont typeface="Arial" charset="0"/>
              <a:buChar char="•"/>
            </a:pPr>
            <a:r>
              <a:rPr lang="fr-FR" sz="1800">
                <a:latin typeface="Cambria Math" charset="0"/>
                <a:cs typeface="Cambria Math" charset="0"/>
              </a:rPr>
              <a:t>Celle dans laquelle l’élève va ranger les tables dont il ne connaît pas encore le résultat de manière assurée. (Boîte orange)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620713"/>
            <a:ext cx="12096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25" y="3644900"/>
            <a:ext cx="1122363"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28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500"/>
                                        <p:tgtEl>
                                          <p:spTgt spid="4">
                                            <p:txEl>
                                              <p:pRg st="10" end="1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p:cTn id="26" dur="500" fill="hold"/>
                                        <p:tgtEl>
                                          <p:spTgt spid="3075"/>
                                        </p:tgtEl>
                                        <p:attrNameLst>
                                          <p:attrName>ppt_w</p:attrName>
                                        </p:attrNameLst>
                                      </p:cBhvr>
                                      <p:tavLst>
                                        <p:tav tm="0">
                                          <p:val>
                                            <p:fltVal val="0"/>
                                          </p:val>
                                        </p:tav>
                                        <p:tav tm="100000">
                                          <p:val>
                                            <p:strVal val="#ppt_w"/>
                                          </p:val>
                                        </p:tav>
                                      </p:tavLst>
                                    </p:anim>
                                    <p:anim calcmode="lin" valueType="num">
                                      <p:cBhvr>
                                        <p:cTn id="27" dur="500" fill="hold"/>
                                        <p:tgtEl>
                                          <p:spTgt spid="3075"/>
                                        </p:tgtEl>
                                        <p:attrNameLst>
                                          <p:attrName>ppt_h</p:attrName>
                                        </p:attrNameLst>
                                      </p:cBhvr>
                                      <p:tavLst>
                                        <p:tav tm="0">
                                          <p:val>
                                            <p:fltVal val="0"/>
                                          </p:val>
                                        </p:tav>
                                        <p:tav tm="100000">
                                          <p:val>
                                            <p:strVal val="#ppt_h"/>
                                          </p:val>
                                        </p:tav>
                                      </p:tavLst>
                                    </p:anim>
                                    <p:animEffect transition="in" filter="fade">
                                      <p:cBhvr>
                                        <p:cTn id="2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276475"/>
            <a:ext cx="156368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ZoneTexte 3"/>
          <p:cNvSpPr txBox="1"/>
          <p:nvPr/>
        </p:nvSpPr>
        <p:spPr>
          <a:xfrm>
            <a:off x="468313" y="765175"/>
            <a:ext cx="8135937" cy="5938838"/>
          </a:xfrm>
          <a:prstGeom prst="rect">
            <a:avLst/>
          </a:prstGeom>
          <a:noFill/>
        </p:spPr>
        <p:txBody>
          <a:bodyPr>
            <a:spAutoFit/>
          </a:bodyPr>
          <a:lstStyle>
            <a:lvl1pPr marL="342900" indent="-342900" eaLnBrk="0" hangingPunct="0">
              <a:defRPr>
                <a:solidFill>
                  <a:schemeClr val="tx1"/>
                </a:solidFill>
                <a:latin typeface="Calibri" charset="0"/>
                <a:ea typeface="ＭＳ Ｐゴシック" charset="0"/>
                <a:cs typeface="Arial" charset="0"/>
              </a:defRPr>
            </a:lvl1pPr>
            <a:lvl2pPr marL="533400" indent="-342900" eaLnBrk="0" hangingPunct="0">
              <a:defRPr>
                <a:solidFill>
                  <a:schemeClr val="tx1"/>
                </a:solidFill>
                <a:latin typeface="Calibri" charset="0"/>
                <a:ea typeface="Arial" charset="0"/>
                <a:cs typeface="Arial" charset="0"/>
              </a:defRPr>
            </a:lvl2pPr>
            <a:lvl3pPr marL="990600" indent="-3429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lvl="1" eaLnBrk="1" hangingPunct="1">
              <a:buFont typeface="Arial" charset="0"/>
              <a:buChar char="•"/>
            </a:pPr>
            <a:r>
              <a:rPr lang="fr-FR" u="sng">
                <a:latin typeface="Cambria Math" charset="0"/>
                <a:ea typeface="ＭＳ Ｐゴシック" charset="0"/>
                <a:cs typeface="Cambria Math" charset="0"/>
              </a:rPr>
              <a:t>But du jeu </a:t>
            </a:r>
            <a:r>
              <a:rPr lang="fr-FR">
                <a:latin typeface="Cambria Math" charset="0"/>
                <a:ea typeface="ＭＳ Ｐゴシック" charset="0"/>
                <a:cs typeface="Cambria Math" charset="0"/>
              </a:rPr>
              <a:t>: </a:t>
            </a:r>
          </a:p>
          <a:p>
            <a:pPr lvl="1" eaLnBrk="1" hangingPunct="1"/>
            <a:r>
              <a:rPr lang="fr-FR">
                <a:latin typeface="Cambria Math" charset="0"/>
                <a:ea typeface="ＭＳ Ｐゴシック" charset="0"/>
                <a:cs typeface="Cambria Math" charset="0"/>
              </a:rPr>
              <a:t>	               Ne plus avoir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étiquettes dans la boîte orange.</a:t>
            </a:r>
          </a:p>
          <a:p>
            <a:pPr lvl="1" eaLnBrk="1" hangingPunct="1">
              <a:buFont typeface="Arial" charset="0"/>
              <a:buChar char="•"/>
            </a:pPr>
            <a:endParaRPr lang="fr-FR" sz="800">
              <a:latin typeface="Cambria Math" charset="0"/>
              <a:ea typeface="ＭＳ Ｐゴシック" charset="0"/>
              <a:cs typeface="Cambria Math" charset="0"/>
            </a:endParaRPr>
          </a:p>
          <a:p>
            <a:pPr lvl="1" eaLnBrk="1" hangingPunct="1">
              <a:buFont typeface="Arial" charset="0"/>
              <a:buChar char="•"/>
            </a:pPr>
            <a:endParaRPr lang="fr-FR" sz="800">
              <a:latin typeface="Cambria Math" charset="0"/>
              <a:ea typeface="ＭＳ Ｐゴシック" charset="0"/>
              <a:cs typeface="Cambria Math" charset="0"/>
            </a:endParaRPr>
          </a:p>
          <a:p>
            <a:pPr lvl="1" eaLnBrk="1" hangingPunct="1">
              <a:buFont typeface="Arial" charset="0"/>
              <a:buChar char="•"/>
            </a:pPr>
            <a:endParaRPr lang="fr-FR" sz="800">
              <a:latin typeface="Cambria Math" charset="0"/>
              <a:ea typeface="ＭＳ Ｐゴシック" charset="0"/>
              <a:cs typeface="Cambria Math" charset="0"/>
            </a:endParaRPr>
          </a:p>
          <a:p>
            <a:pPr lvl="1" eaLnBrk="1" hangingPunct="1">
              <a:buFont typeface="Arial" charset="0"/>
              <a:buChar char="•"/>
            </a:pPr>
            <a:r>
              <a:rPr lang="fr-FR" u="sng">
                <a:latin typeface="Cambria Math" charset="0"/>
                <a:ea typeface="ＭＳ Ｐゴシック" charset="0"/>
                <a:cs typeface="Cambria Math" charset="0"/>
              </a:rPr>
              <a:t>Organisation :</a:t>
            </a:r>
            <a:r>
              <a:rPr lang="fr-FR">
                <a:latin typeface="Cambria Math" charset="0"/>
                <a:ea typeface="ＭＳ Ｐゴシック" charset="0"/>
                <a:cs typeface="Cambria Math" charset="0"/>
              </a:rPr>
              <a:t> </a:t>
            </a:r>
          </a:p>
          <a:p>
            <a:pPr lvl="2" eaLnBrk="1" hangingPunct="1">
              <a:buFont typeface="Arial" charset="0"/>
              <a:buChar char="•"/>
            </a:pPr>
            <a:r>
              <a:rPr lang="fr-FR">
                <a:latin typeface="Cambria Math" charset="0"/>
                <a:ea typeface="ＭＳ Ｐゴシック" charset="0"/>
                <a:cs typeface="Cambria Math" charset="0"/>
              </a:rPr>
              <a:t>Dans un 1er temps,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élève place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ensemble des étiquettes dans la boîte orange.</a:t>
            </a:r>
          </a:p>
          <a:p>
            <a:pPr lvl="2" eaLnBrk="1" hangingPunct="1">
              <a:buFont typeface="Arial" charset="0"/>
              <a:buChar char="•"/>
            </a:pPr>
            <a:endParaRPr lang="fr-FR" sz="800">
              <a:latin typeface="Cambria Math" charset="0"/>
              <a:ea typeface="ＭＳ Ｐゴシック" charset="0"/>
              <a:cs typeface="Cambria Math" charset="0"/>
            </a:endParaRPr>
          </a:p>
          <a:p>
            <a:pPr lvl="2" eaLnBrk="1" hangingPunct="1">
              <a:buFont typeface="Arial" charset="0"/>
              <a:buChar char="•"/>
            </a:pPr>
            <a:r>
              <a:rPr lang="fr-FR">
                <a:latin typeface="Cambria Math" charset="0"/>
                <a:ea typeface="ＭＳ Ｐゴシック" charset="0"/>
                <a:cs typeface="Cambria Math" charset="0"/>
              </a:rPr>
              <a:t>Il tire au hasard une étiquette et s</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interroge sur la </a:t>
            </a:r>
          </a:p>
          <a:p>
            <a:pPr lvl="2" eaLnBrk="1" hangingPunct="1"/>
            <a:r>
              <a:rPr lang="fr-FR">
                <a:latin typeface="Cambria Math" charset="0"/>
                <a:ea typeface="ＭＳ Ｐゴシック" charset="0"/>
                <a:cs typeface="Cambria Math" charset="0"/>
              </a:rPr>
              <a:t>       réponse. </a:t>
            </a:r>
          </a:p>
          <a:p>
            <a:pPr lvl="2" eaLnBrk="1" hangingPunct="1"/>
            <a:r>
              <a:rPr lang="fr-FR">
                <a:latin typeface="Cambria Math" charset="0"/>
                <a:ea typeface="ＭＳ Ｐゴシック" charset="0"/>
                <a:cs typeface="Cambria Math" charset="0"/>
              </a:rPr>
              <a:t>	  Il vérifie en regardant derrière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étiquette.</a:t>
            </a:r>
          </a:p>
          <a:p>
            <a:pPr lvl="1" eaLnBrk="1" hangingPunct="1">
              <a:buFont typeface="Arial" charset="0"/>
              <a:buChar char="•"/>
            </a:pPr>
            <a:endParaRPr lang="fr-FR" sz="800">
              <a:latin typeface="Cambria Math" charset="0"/>
              <a:ea typeface="ＭＳ Ｐゴシック" charset="0"/>
              <a:cs typeface="Cambria Math" charset="0"/>
            </a:endParaRPr>
          </a:p>
          <a:p>
            <a:pPr lvl="2" eaLnBrk="1" hangingPunct="1">
              <a:buFont typeface="Arial" charset="0"/>
              <a:buChar char="•"/>
            </a:pPr>
            <a:r>
              <a:rPr lang="fr-FR">
                <a:latin typeface="Cambria Math" charset="0"/>
                <a:ea typeface="ＭＳ Ｐゴシック" charset="0"/>
                <a:cs typeface="Cambria Math" charset="0"/>
              </a:rPr>
              <a:t>S</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il obtient un côté opération, du type « 7 x 8 », </a:t>
            </a:r>
          </a:p>
          <a:p>
            <a:pPr lvl="2" eaLnBrk="1" hangingPunct="1"/>
            <a:r>
              <a:rPr lang="fr-FR">
                <a:latin typeface="Cambria Math" charset="0"/>
                <a:ea typeface="ＭＳ Ｐゴシック" charset="0"/>
                <a:cs typeface="Cambria Math" charset="0"/>
              </a:rPr>
              <a:t>       il doit trouver le résultat « 56 ». </a:t>
            </a:r>
          </a:p>
          <a:p>
            <a:pPr lvl="2" eaLnBrk="1" hangingPunct="1">
              <a:buFont typeface="Arial" charset="0"/>
              <a:buChar char="•"/>
            </a:pPr>
            <a:endParaRPr lang="fr-FR" sz="800">
              <a:latin typeface="Cambria Math" charset="0"/>
              <a:ea typeface="ＭＳ Ｐゴシック" charset="0"/>
              <a:cs typeface="Cambria Math" charset="0"/>
            </a:endParaRPr>
          </a:p>
          <a:p>
            <a:pPr lvl="2" eaLnBrk="1" hangingPunct="1">
              <a:buFont typeface="Arial" charset="0"/>
              <a:buChar char="•"/>
            </a:pPr>
            <a:r>
              <a:rPr lang="fr-FR">
                <a:latin typeface="Cambria Math" charset="0"/>
                <a:ea typeface="ＭＳ Ｐゴシック" charset="0"/>
                <a:cs typeface="Cambria Math" charset="0"/>
              </a:rPr>
              <a:t>S</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il obtient un côté résultat, du type « 56 », </a:t>
            </a:r>
          </a:p>
          <a:p>
            <a:pPr lvl="2" eaLnBrk="1" hangingPunct="1"/>
            <a:r>
              <a:rPr lang="fr-FR">
                <a:latin typeface="Cambria Math" charset="0"/>
                <a:ea typeface="ＭＳ Ｐゴシック" charset="0"/>
                <a:cs typeface="Cambria Math" charset="0"/>
              </a:rPr>
              <a:t>	  il doit retrouver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opération correspondante. </a:t>
            </a:r>
          </a:p>
          <a:p>
            <a:pPr lvl="1" eaLnBrk="1" hangingPunct="1"/>
            <a:r>
              <a:rPr lang="fr-FR">
                <a:latin typeface="Cambria Math" charset="0"/>
                <a:ea typeface="ＭＳ Ｐゴシック" charset="0"/>
                <a:cs typeface="Cambria Math" charset="0"/>
              </a:rPr>
              <a:t>	  Attention ! Il y a parfois plusieurs réponses possibles. </a:t>
            </a:r>
          </a:p>
          <a:p>
            <a:pPr lvl="1" eaLnBrk="1" hangingPunct="1"/>
            <a:r>
              <a:rPr lang="fr-FR" i="1">
                <a:latin typeface="Cambria Math" charset="0"/>
                <a:ea typeface="ＭＳ Ｐゴシック" charset="0"/>
                <a:cs typeface="Cambria Math" charset="0"/>
              </a:rPr>
              <a:t>	  </a:t>
            </a:r>
            <a:r>
              <a:rPr lang="fr-FR" i="1" u="sng">
                <a:latin typeface="Cambria Math" charset="0"/>
                <a:ea typeface="ＭＳ Ｐゴシック" charset="0"/>
                <a:cs typeface="Cambria Math" charset="0"/>
              </a:rPr>
              <a:t>Ex</a:t>
            </a:r>
            <a:r>
              <a:rPr lang="fr-FR" i="1">
                <a:latin typeface="Cambria Math" charset="0"/>
                <a:ea typeface="ＭＳ Ｐゴシック" charset="0"/>
                <a:cs typeface="Cambria Math" charset="0"/>
              </a:rPr>
              <a:t> : 12 = 3 x 4 ou 4 x 3, mais également 12 = 6 x 2 ou 2 x 6… (Se 	  	  reporter aux Variantes)</a:t>
            </a:r>
            <a:r>
              <a:rPr lang="fr-FR">
                <a:latin typeface="Cambria Math" charset="0"/>
                <a:ea typeface="ＭＳ Ｐゴシック" charset="0"/>
                <a:cs typeface="Cambria Math" charset="0"/>
              </a:rPr>
              <a:t> </a:t>
            </a:r>
          </a:p>
          <a:p>
            <a:pPr lvl="2" eaLnBrk="1" hangingPunct="1">
              <a:buFont typeface="Arial" charset="0"/>
              <a:buChar char="•"/>
            </a:pPr>
            <a:endParaRPr lang="fr-FR" sz="800">
              <a:latin typeface="Cambria Math" charset="0"/>
              <a:ea typeface="ＭＳ Ｐゴシック" charset="0"/>
              <a:cs typeface="Cambria Math" charset="0"/>
            </a:endParaRPr>
          </a:p>
          <a:p>
            <a:pPr lvl="2" eaLnBrk="1" hangingPunct="1">
              <a:buFont typeface="Arial" charset="0"/>
              <a:buChar char="•"/>
            </a:pPr>
            <a:r>
              <a:rPr lang="fr-FR">
                <a:latin typeface="Cambria Math" charset="0"/>
                <a:ea typeface="ＭＳ Ｐゴシック" charset="0"/>
                <a:cs typeface="Cambria Math" charset="0"/>
              </a:rPr>
              <a:t>Au fur et à mesure que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élève apprend et est sûr de connaître certaines tables, il place les étiquettes correspondantes dans la boîte verte. </a:t>
            </a:r>
          </a:p>
          <a:p>
            <a:pPr lvl="2" eaLnBrk="1" hangingPunct="1"/>
            <a:endParaRPr lang="fr-FR">
              <a:latin typeface="Cambria Math" charset="0"/>
              <a:ea typeface="ＭＳ Ｐゴシック" charset="0"/>
              <a:cs typeface="Cambria Math"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446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500438"/>
            <a:ext cx="1547813"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156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outVertical)">
                                      <p:cBhvr>
                                        <p:cTn id="10" dur="5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outVertical)">
                                      <p:cBhvr>
                                        <p:cTn id="15" dur="500"/>
                                        <p:tgtEl>
                                          <p:spTgt spid="4">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up)">
                                      <p:cBhvr>
                                        <p:cTn id="20" dur="500"/>
                                        <p:tgtEl>
                                          <p:spTgt spid="4">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up)">
                                      <p:cBhvr>
                                        <p:cTn id="25" dur="500"/>
                                        <p:tgtEl>
                                          <p:spTgt spid="4">
                                            <p:txEl>
                                              <p:pRg st="8" end="8"/>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wipe(up)">
                                      <p:cBhvr>
                                        <p:cTn id="28" dur="500"/>
                                        <p:tgtEl>
                                          <p:spTgt spid="4">
                                            <p:txEl>
                                              <p:pRg st="9" end="9"/>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wipe(left)">
                                      <p:cBhvr>
                                        <p:cTn id="31" dur="500"/>
                                        <p:tgtEl>
                                          <p:spTgt spid="40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37" fill="hold"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barn(outVertical)">
                                      <p:cBhvr>
                                        <p:cTn id="36" dur="500"/>
                                        <p:tgtEl>
                                          <p:spTgt spid="4">
                                            <p:txEl>
                                              <p:pRg st="10" end="10"/>
                                            </p:txEl>
                                          </p:spTgt>
                                        </p:tgtEl>
                                      </p:cBhvr>
                                    </p:animEffect>
                                  </p:childTnLst>
                                </p:cTn>
                              </p:par>
                              <p:par>
                                <p:cTn id="37" presetID="16" presetClass="entr" presetSubtype="37"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barn(outVertical)">
                                      <p:cBhvr>
                                        <p:cTn id="39" dur="500"/>
                                        <p:tgtEl>
                                          <p:spTgt spid="41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wipe(up)">
                                      <p:cBhvr>
                                        <p:cTn id="44" dur="500"/>
                                        <p:tgtEl>
                                          <p:spTgt spid="4">
                                            <p:txEl>
                                              <p:pRg st="12" end="1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up)">
                                      <p:cBhvr>
                                        <p:cTn id="49" dur="500"/>
                                        <p:tgtEl>
                                          <p:spTgt spid="4">
                                            <p:txEl>
                                              <p:pRg st="13" end="1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animEffect transition="in" filter="wipe(up)">
                                      <p:cBhvr>
                                        <p:cTn id="54" dur="500"/>
                                        <p:tgtEl>
                                          <p:spTgt spid="4">
                                            <p:txEl>
                                              <p:pRg st="15" end="1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Effect transition="in" filter="wipe(up)">
                                      <p:cBhvr>
                                        <p:cTn id="59" dur="500"/>
                                        <p:tgtEl>
                                          <p:spTgt spid="4">
                                            <p:txEl>
                                              <p:pRg st="16" end="1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4">
                                            <p:txEl>
                                              <p:pRg st="17" end="17"/>
                                            </p:txEl>
                                          </p:spTgt>
                                        </p:tgtEl>
                                        <p:attrNameLst>
                                          <p:attrName>style.visibility</p:attrName>
                                        </p:attrNameLst>
                                      </p:cBhvr>
                                      <p:to>
                                        <p:strVal val="visible"/>
                                      </p:to>
                                    </p:set>
                                    <p:animEffect transition="in" filter="wipe(up)">
                                      <p:cBhvr>
                                        <p:cTn id="64" dur="500"/>
                                        <p:tgtEl>
                                          <p:spTgt spid="4">
                                            <p:txEl>
                                              <p:pRg st="17" end="17"/>
                                            </p:txEl>
                                          </p:spTgt>
                                        </p:tgtEl>
                                      </p:cBhvr>
                                    </p:animEffect>
                                  </p:childTnLst>
                                </p:cTn>
                              </p:par>
                              <p:par>
                                <p:cTn id="65" presetID="22" presetClass="entr" presetSubtype="1" fill="hold" nodeType="with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Effect transition="in" filter="wipe(up)">
                                      <p:cBhvr>
                                        <p:cTn id="67" dur="500"/>
                                        <p:tgtEl>
                                          <p:spTgt spid="4">
                                            <p:txEl>
                                              <p:pRg st="18" end="1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4">
                                            <p:txEl>
                                              <p:pRg st="20" end="20"/>
                                            </p:txEl>
                                          </p:spTgt>
                                        </p:tgtEl>
                                        <p:attrNameLst>
                                          <p:attrName>style.visibility</p:attrName>
                                        </p:attrNameLst>
                                      </p:cBhvr>
                                      <p:to>
                                        <p:strVal val="visible"/>
                                      </p:to>
                                    </p:set>
                                    <p:animEffect transition="in" filter="wipe(up)">
                                      <p:cBhvr>
                                        <p:cTn id="72"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2924175"/>
            <a:ext cx="619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68313" y="260350"/>
            <a:ext cx="8280400" cy="6494463"/>
          </a:xfrm>
          <a:prstGeom prst="rect">
            <a:avLst/>
          </a:prstGeom>
          <a:noFill/>
        </p:spPr>
        <p:txBody>
          <a:bodyPr>
            <a:spAutoFit/>
          </a:bodyPr>
          <a:lstStyle>
            <a:lvl1pPr marL="342900" indent="-342900" eaLnBrk="0" hangingPunct="0">
              <a:defRPr>
                <a:solidFill>
                  <a:schemeClr val="tx1"/>
                </a:solidFill>
                <a:latin typeface="Calibri" charset="0"/>
                <a:ea typeface="ＭＳ Ｐゴシック" charset="0"/>
                <a:cs typeface="Arial" charset="0"/>
              </a:defRPr>
            </a:lvl1pPr>
            <a:lvl2pPr marL="533400" indent="-342900" eaLnBrk="0" hangingPunct="0">
              <a:defRPr>
                <a:solidFill>
                  <a:schemeClr val="tx1"/>
                </a:solidFill>
                <a:latin typeface="Calibri" charset="0"/>
                <a:ea typeface="Arial" charset="0"/>
                <a:cs typeface="Arial" charset="0"/>
              </a:defRPr>
            </a:lvl2pPr>
            <a:lvl3pPr marL="990600" indent="-3429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lvl="1" eaLnBrk="1" hangingPunct="1">
              <a:buFont typeface="Arial" charset="0"/>
              <a:buChar char="•"/>
            </a:pPr>
            <a:endParaRPr lang="fr-FR" sz="400">
              <a:latin typeface="Cambria Math" charset="0"/>
              <a:ea typeface="ＭＳ Ｐゴシック" charset="0"/>
              <a:cs typeface="Cambria Math" charset="0"/>
            </a:endParaRPr>
          </a:p>
          <a:p>
            <a:pPr lvl="2" eaLnBrk="1" hangingPunct="1">
              <a:buFont typeface="Arial" charset="0"/>
              <a:buChar char="•"/>
            </a:pPr>
            <a:endParaRPr lang="fr-FR" sz="800">
              <a:latin typeface="Cambria Math" charset="0"/>
              <a:ea typeface="ＭＳ Ｐゴシック" charset="0"/>
              <a:cs typeface="Cambria Math" charset="0"/>
            </a:endParaRPr>
          </a:p>
          <a:p>
            <a:pPr eaLnBrk="1" hangingPunct="1">
              <a:buFont typeface="Arial" charset="0"/>
              <a:buChar char="•"/>
            </a:pPr>
            <a:r>
              <a:rPr lang="fr-FR" u="sng">
                <a:latin typeface="Cambria Math" charset="0"/>
                <a:cs typeface="Cambria Math" charset="0"/>
              </a:rPr>
              <a:t>Avantages  de ce jeu :</a:t>
            </a:r>
            <a:r>
              <a:rPr lang="fr-FR">
                <a:latin typeface="Cambria Math" charset="0"/>
                <a:cs typeface="Cambria Math" charset="0"/>
              </a:rPr>
              <a:t> </a:t>
            </a:r>
          </a:p>
          <a:p>
            <a:pPr eaLnBrk="1" hangingPunct="1">
              <a:buFont typeface="Arial" charset="0"/>
              <a:buChar char="•"/>
            </a:pPr>
            <a:endParaRPr lang="fr-FR">
              <a:latin typeface="Cambria Math"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élève peut s</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exercer en autonomie en classe, dans la voiture lors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un trajet, […]. Il suffit de ne pas oublier ses boîtes !</a:t>
            </a:r>
          </a:p>
          <a:p>
            <a:pPr eaLnBrk="1" hangingPunct="1"/>
            <a:endParaRPr lang="fr-FR">
              <a:latin typeface="Cambria Math"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En vidant petit à petit la boîte orange,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élève prend conscience de ses progrès. De plus, il sait exactement ce qu</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il lui reste à apprendre.</a:t>
            </a:r>
          </a:p>
          <a:p>
            <a:pPr lvl="1" eaLnBrk="1" hangingPunct="1"/>
            <a:endParaRPr lang="fr-FR">
              <a:latin typeface="Cambria Math" charset="0"/>
              <a:ea typeface="ＭＳ Ｐゴシック"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Le fait que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opération soit écrite de manière commutative sur la même vignette (7 x 8 </a:t>
            </a:r>
            <a:r>
              <a:rPr lang="fr-FR" u="sng">
                <a:latin typeface="Cambria Math" charset="0"/>
                <a:ea typeface="ＭＳ Ｐゴシック" charset="0"/>
                <a:cs typeface="Cambria Math" charset="0"/>
              </a:rPr>
              <a:t>et</a:t>
            </a:r>
            <a:r>
              <a:rPr lang="fr-FR">
                <a:latin typeface="Cambria Math" charset="0"/>
                <a:ea typeface="ＭＳ Ｐゴシック" charset="0"/>
                <a:cs typeface="Cambria Math" charset="0"/>
              </a:rPr>
              <a:t> 8 x 7) permet de réduire le nombre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étiquettes. Ainsi,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élève est moins impressionné par la quantité de tables à connaître par cœur.</a:t>
            </a:r>
          </a:p>
          <a:p>
            <a:pPr eaLnBrk="1" hangingPunct="1">
              <a:buFont typeface="Arial" charset="0"/>
              <a:buChar char="•"/>
            </a:pPr>
            <a:endParaRPr lang="fr-FR">
              <a:latin typeface="Cambria Math" charset="0"/>
              <a:cs typeface="Cambria Math" charset="0"/>
            </a:endParaRPr>
          </a:p>
          <a:p>
            <a:pPr eaLnBrk="1" hangingPunct="1">
              <a:buFont typeface="Arial" charset="0"/>
              <a:buChar char="•"/>
            </a:pPr>
            <a:r>
              <a:rPr lang="fr-FR" u="sng">
                <a:latin typeface="Cambria Math" charset="0"/>
                <a:cs typeface="Cambria Math" charset="0"/>
              </a:rPr>
              <a:t>Variantes</a:t>
            </a:r>
            <a:r>
              <a:rPr lang="fr-FR">
                <a:latin typeface="Cambria Math" charset="0"/>
                <a:cs typeface="Cambria Math" charset="0"/>
              </a:rPr>
              <a:t> : </a:t>
            </a:r>
          </a:p>
          <a:p>
            <a:pPr lvl="1" eaLnBrk="1" hangingPunct="1">
              <a:buFont typeface="Arial" charset="0"/>
              <a:buChar char="•"/>
            </a:pPr>
            <a:r>
              <a:rPr lang="fr-FR">
                <a:latin typeface="Cambria Math" charset="0"/>
                <a:ea typeface="ＭＳ Ｐゴシック" charset="0"/>
                <a:cs typeface="Cambria Math" charset="0"/>
              </a:rPr>
              <a:t>On pourra choisir de rajouter dans le jeu, les « super »</a:t>
            </a:r>
          </a:p>
          <a:p>
            <a:pPr lvl="1" eaLnBrk="1" hangingPunct="1"/>
            <a:r>
              <a:rPr lang="fr-FR">
                <a:latin typeface="Cambria Math" charset="0"/>
                <a:ea typeface="ＭＳ Ｐゴシック" charset="0"/>
                <a:cs typeface="Cambria Math" charset="0"/>
              </a:rPr>
              <a:t>       vignettes, qui regroupent plusieurs multiplications </a:t>
            </a:r>
          </a:p>
          <a:p>
            <a:pPr lvl="1" eaLnBrk="1" hangingPunct="1"/>
            <a:r>
              <a:rPr lang="fr-FR">
                <a:latin typeface="Cambria Math" charset="0"/>
                <a:ea typeface="ＭＳ Ｐゴシック" charset="0"/>
                <a:cs typeface="Cambria Math" charset="0"/>
              </a:rPr>
              <a:t>       en fonction d</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un même résultat.</a:t>
            </a:r>
          </a:p>
          <a:p>
            <a:pPr lvl="1" eaLnBrk="1" hangingPunct="1"/>
            <a:r>
              <a:rPr lang="fr-FR">
                <a:latin typeface="Cambria Math" charset="0"/>
                <a:ea typeface="ＭＳ Ｐゴシック" charset="0"/>
                <a:cs typeface="Cambria Math" charset="0"/>
              </a:rPr>
              <a:t>       Pour les repérer, elles sont plus longues que les autres et ont une couleur       </a:t>
            </a:r>
          </a:p>
          <a:p>
            <a:pPr lvl="1" eaLnBrk="1" hangingPunct="1"/>
            <a:r>
              <a:rPr lang="fr-FR">
                <a:latin typeface="Cambria Math" charset="0"/>
                <a:ea typeface="ＭＳ Ｐゴシック" charset="0"/>
                <a:cs typeface="Cambria Math" charset="0"/>
              </a:rPr>
              <a:t>       différente.</a:t>
            </a:r>
          </a:p>
          <a:p>
            <a:pPr lvl="1" eaLnBrk="1" hangingPunct="1"/>
            <a:endParaRPr lang="fr-FR" sz="800">
              <a:latin typeface="Cambria Math" charset="0"/>
              <a:ea typeface="ＭＳ Ｐゴシック" charset="0"/>
              <a:cs typeface="Cambria Math" charset="0"/>
            </a:endParaRPr>
          </a:p>
          <a:p>
            <a:pPr lvl="1" eaLnBrk="1" hangingPunct="1">
              <a:buFont typeface="Arial" charset="0"/>
              <a:buChar char="•"/>
            </a:pPr>
            <a:r>
              <a:rPr lang="fr-FR">
                <a:latin typeface="Cambria Math" charset="0"/>
                <a:ea typeface="ＭＳ Ｐゴシック" charset="0"/>
                <a:cs typeface="Cambria Math" charset="0"/>
              </a:rPr>
              <a:t>Ce jeu peut se jouer à 2 : Un élève annonce ce qui figure sur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étiquette tirée au hasard, l</a:t>
            </a:r>
            <a:r>
              <a:rPr lang="ja-JP" altLang="fr-FR">
                <a:latin typeface="Cambria Math" charset="0"/>
                <a:ea typeface="ＭＳ Ｐゴシック" charset="0"/>
                <a:cs typeface="Cambria Math" charset="0"/>
              </a:rPr>
              <a:t>’</a:t>
            </a:r>
            <a:r>
              <a:rPr lang="fr-FR">
                <a:latin typeface="Cambria Math" charset="0"/>
                <a:ea typeface="ＭＳ Ｐゴシック" charset="0"/>
                <a:cs typeface="Cambria Math" charset="0"/>
              </a:rPr>
              <a:t>autre doit lui donner la réponse.</a:t>
            </a:r>
          </a:p>
          <a:p>
            <a:pPr eaLnBrk="1" hangingPunct="1">
              <a:buFont typeface="Arial" charset="0"/>
              <a:buChar char="•"/>
            </a:pPr>
            <a:endParaRPr lang="fr-FR">
              <a:latin typeface="Cambria Math" charset="0"/>
              <a:cs typeface="Cambria Math"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233488"/>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1700213"/>
            <a:ext cx="68262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2068" t="3958" r="3165" b="4549"/>
          <a:stretch>
            <a:fillRect/>
          </a:stretch>
        </p:blipFill>
        <p:spPr bwMode="auto">
          <a:xfrm>
            <a:off x="7885113" y="4467225"/>
            <a:ext cx="118110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l="2908" t="4887" b="-2"/>
          <a:stretch>
            <a:fillRect/>
          </a:stretch>
        </p:blipFill>
        <p:spPr bwMode="auto">
          <a:xfrm>
            <a:off x="6630988" y="4365625"/>
            <a:ext cx="11811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87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0-#ppt_w/2"/>
                                          </p:val>
                                        </p:tav>
                                        <p:tav tm="100000">
                                          <p:val>
                                            <p:strVal val="#ppt_x"/>
                                          </p:val>
                                        </p:tav>
                                      </p:tavLst>
                                    </p:anim>
                                    <p:anim calcmode="lin" valueType="num">
                                      <p:cBhvr additive="base">
                                        <p:cTn id="11"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additive="base">
                                        <p:cTn id="16"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6" end="6"/>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 calcmode="lin" valueType="num">
                                      <p:cBhvr additive="base">
                                        <p:cTn id="20" dur="500" fill="hold"/>
                                        <p:tgtEl>
                                          <p:spTgt spid="5123"/>
                                        </p:tgtEl>
                                        <p:attrNameLst>
                                          <p:attrName>ppt_x</p:attrName>
                                        </p:attrNameLst>
                                      </p:cBhvr>
                                      <p:tavLst>
                                        <p:tav tm="0">
                                          <p:val>
                                            <p:strVal val="1+#ppt_w/2"/>
                                          </p:val>
                                        </p:tav>
                                        <p:tav tm="100000">
                                          <p:val>
                                            <p:strVal val="#ppt_x"/>
                                          </p:val>
                                        </p:tav>
                                      </p:tavLst>
                                    </p:anim>
                                    <p:anim calcmode="lin" valueType="num">
                                      <p:cBhvr additive="base">
                                        <p:cTn id="21"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wipe(left)">
                                      <p:cBhvr>
                                        <p:cTn id="26" dur="500"/>
                                        <p:tgtEl>
                                          <p:spTgt spid="4">
                                            <p:txEl>
                                              <p:pRg st="8" end="8"/>
                                            </p:txEl>
                                          </p:spTgt>
                                        </p:tgtEl>
                                      </p:cBhvr>
                                    </p:animEffect>
                                  </p:childTnLst>
                                </p:cTn>
                              </p:par>
                              <p:par>
                                <p:cTn id="27" presetID="2" presetClass="entr" presetSubtype="8" fill="hold" nodeType="withEffect">
                                  <p:stCondLst>
                                    <p:cond delay="0"/>
                                  </p:stCondLst>
                                  <p:childTnLst>
                                    <p:set>
                                      <p:cBhvr>
                                        <p:cTn id="28" dur="1" fill="hold">
                                          <p:stCondLst>
                                            <p:cond delay="0"/>
                                          </p:stCondLst>
                                        </p:cTn>
                                        <p:tgtEl>
                                          <p:spTgt spid="5127"/>
                                        </p:tgtEl>
                                        <p:attrNameLst>
                                          <p:attrName>style.visibility</p:attrName>
                                        </p:attrNameLst>
                                      </p:cBhvr>
                                      <p:to>
                                        <p:strVal val="visible"/>
                                      </p:to>
                                    </p:set>
                                    <p:anim calcmode="lin" valueType="num">
                                      <p:cBhvr additive="base">
                                        <p:cTn id="29" dur="500" fill="hold"/>
                                        <p:tgtEl>
                                          <p:spTgt spid="5127"/>
                                        </p:tgtEl>
                                        <p:attrNameLst>
                                          <p:attrName>ppt_x</p:attrName>
                                        </p:attrNameLst>
                                      </p:cBhvr>
                                      <p:tavLst>
                                        <p:tav tm="0">
                                          <p:val>
                                            <p:strVal val="0-#ppt_w/2"/>
                                          </p:val>
                                        </p:tav>
                                        <p:tav tm="100000">
                                          <p:val>
                                            <p:strVal val="#ppt_x"/>
                                          </p:val>
                                        </p:tav>
                                      </p:tavLst>
                                    </p:anim>
                                    <p:anim calcmode="lin" valueType="num">
                                      <p:cBhvr additive="base">
                                        <p:cTn id="30"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37"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barn(outVertical)">
                                      <p:cBhvr>
                                        <p:cTn id="35" dur="500"/>
                                        <p:tgtEl>
                                          <p:spTgt spid="4">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37" fill="hold" nodeType="click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barn(outVertical)">
                                      <p:cBhvr>
                                        <p:cTn id="40" dur="500"/>
                                        <p:tgtEl>
                                          <p:spTgt spid="4">
                                            <p:txEl>
                                              <p:pRg st="11" end="11"/>
                                            </p:txEl>
                                          </p:spTgt>
                                        </p:tgtEl>
                                      </p:cBhvr>
                                    </p:animEffect>
                                  </p:childTnLst>
                                </p:cTn>
                              </p:par>
                              <p:par>
                                <p:cTn id="41" presetID="16" presetClass="entr" presetSubtype="37"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arn(outVertical)">
                                      <p:cBhvr>
                                        <p:cTn id="43" dur="500"/>
                                        <p:tgtEl>
                                          <p:spTgt spid="4">
                                            <p:txEl>
                                              <p:pRg st="12" end="12"/>
                                            </p:txEl>
                                          </p:spTgt>
                                        </p:tgtEl>
                                      </p:cBhvr>
                                    </p:animEffect>
                                  </p:childTnLst>
                                </p:cTn>
                              </p:par>
                              <p:par>
                                <p:cTn id="44" presetID="16" presetClass="entr" presetSubtype="37"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barn(outVertical)">
                                      <p:cBhvr>
                                        <p:cTn id="46" dur="500"/>
                                        <p:tgtEl>
                                          <p:spTgt spid="4">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37"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barn(outVertical)">
                                      <p:cBhvr>
                                        <p:cTn id="51" dur="500"/>
                                        <p:tgtEl>
                                          <p:spTgt spid="4">
                                            <p:txEl>
                                              <p:pRg st="14" end="14"/>
                                            </p:txEl>
                                          </p:spTgt>
                                        </p:tgtEl>
                                      </p:cBhvr>
                                    </p:animEffect>
                                  </p:childTnLst>
                                </p:cTn>
                              </p:par>
                              <p:par>
                                <p:cTn id="52" presetID="16" presetClass="entr" presetSubtype="37" fill="hold" nodeType="with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animEffect transition="in" filter="barn(outVertical)">
                                      <p:cBhvr>
                                        <p:cTn id="54" dur="500"/>
                                        <p:tgtEl>
                                          <p:spTgt spid="4">
                                            <p:txEl>
                                              <p:pRg st="15" end="15"/>
                                            </p:txEl>
                                          </p:spTgt>
                                        </p:tgtEl>
                                      </p:cBhvr>
                                    </p:animEffect>
                                  </p:childTnLst>
                                </p:cTn>
                              </p:par>
                              <p:par>
                                <p:cTn id="55" presetID="2" presetClass="entr" presetSubtype="2" fill="hold" nodeType="withEffect">
                                  <p:stCondLst>
                                    <p:cond delay="0"/>
                                  </p:stCondLst>
                                  <p:childTnLst>
                                    <p:set>
                                      <p:cBhvr>
                                        <p:cTn id="56" dur="1" fill="hold">
                                          <p:stCondLst>
                                            <p:cond delay="0"/>
                                          </p:stCondLst>
                                        </p:cTn>
                                        <p:tgtEl>
                                          <p:spTgt spid="1027"/>
                                        </p:tgtEl>
                                        <p:attrNameLst>
                                          <p:attrName>style.visibility</p:attrName>
                                        </p:attrNameLst>
                                      </p:cBhvr>
                                      <p:to>
                                        <p:strVal val="visible"/>
                                      </p:to>
                                    </p:set>
                                    <p:anim calcmode="lin" valueType="num">
                                      <p:cBhvr additive="base">
                                        <p:cTn id="57" dur="500" fill="hold"/>
                                        <p:tgtEl>
                                          <p:spTgt spid="1027"/>
                                        </p:tgtEl>
                                        <p:attrNameLst>
                                          <p:attrName>ppt_x</p:attrName>
                                        </p:attrNameLst>
                                      </p:cBhvr>
                                      <p:tavLst>
                                        <p:tav tm="0">
                                          <p:val>
                                            <p:strVal val="1+#ppt_w/2"/>
                                          </p:val>
                                        </p:tav>
                                        <p:tav tm="100000">
                                          <p:val>
                                            <p:strVal val="#ppt_x"/>
                                          </p:val>
                                        </p:tav>
                                      </p:tavLst>
                                    </p:anim>
                                    <p:anim calcmode="lin" valueType="num">
                                      <p:cBhvr additive="base">
                                        <p:cTn id="58" dur="500" fill="hold"/>
                                        <p:tgtEl>
                                          <p:spTgt spid="1027"/>
                                        </p:tgtEl>
                                        <p:attrNameLst>
                                          <p:attrName>ppt_y</p:attrName>
                                        </p:attrNameLst>
                                      </p:cBhvr>
                                      <p:tavLst>
                                        <p:tav tm="0">
                                          <p:val>
                                            <p:strVal val="#ppt_y"/>
                                          </p:val>
                                        </p:tav>
                                        <p:tav tm="100000">
                                          <p:val>
                                            <p:strVal val="#ppt_y"/>
                                          </p:val>
                                        </p:tav>
                                      </p:tavLst>
                                    </p:anim>
                                  </p:childTnLst>
                                </p:cTn>
                              </p:par>
                              <p:par>
                                <p:cTn id="59" presetID="22" presetClass="entr" presetSubtype="2"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wipe(right)">
                                      <p:cBhvr>
                                        <p:cTn id="61" dur="500"/>
                                        <p:tgtEl>
                                          <p:spTgt spid="102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37" fill="hold" nodeType="clickEffect">
                                  <p:stCondLst>
                                    <p:cond delay="0"/>
                                  </p:stCondLst>
                                  <p:childTnLst>
                                    <p:set>
                                      <p:cBhvr>
                                        <p:cTn id="65" dur="1" fill="hold">
                                          <p:stCondLst>
                                            <p:cond delay="0"/>
                                          </p:stCondLst>
                                        </p:cTn>
                                        <p:tgtEl>
                                          <p:spTgt spid="4">
                                            <p:txEl>
                                              <p:pRg st="17" end="17"/>
                                            </p:txEl>
                                          </p:spTgt>
                                        </p:tgtEl>
                                        <p:attrNameLst>
                                          <p:attrName>style.visibility</p:attrName>
                                        </p:attrNameLst>
                                      </p:cBhvr>
                                      <p:to>
                                        <p:strVal val="visible"/>
                                      </p:to>
                                    </p:set>
                                    <p:animEffect transition="in" filter="barn(outVertical)">
                                      <p:cBhvr>
                                        <p:cTn id="66"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74750"/>
            <a:ext cx="6175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500063" y="855663"/>
            <a:ext cx="8280400" cy="1200150"/>
          </a:xfrm>
          <a:prstGeom prst="rect">
            <a:avLst/>
          </a:prstGeom>
          <a:noFill/>
        </p:spPr>
        <p:txBody>
          <a:bodyPr>
            <a:spAutoFit/>
          </a:bodyPr>
          <a:lstStyle>
            <a:lvl1pPr marL="342900" indent="-342900" eaLnBrk="0" hangingPunct="0">
              <a:defRPr>
                <a:solidFill>
                  <a:schemeClr val="tx1"/>
                </a:solidFill>
                <a:latin typeface="Calibri" charset="0"/>
                <a:ea typeface="ＭＳ Ｐゴシック" charset="0"/>
                <a:cs typeface="Arial" charset="0"/>
              </a:defRPr>
            </a:lvl1pPr>
            <a:lvl2pPr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 typeface="Arial" charset="0"/>
              <a:buChar char="•"/>
            </a:pPr>
            <a:r>
              <a:rPr lang="fr-FR" u="sng">
                <a:latin typeface="Cambria Math" charset="0"/>
                <a:cs typeface="Cambria Math" charset="0"/>
              </a:rPr>
              <a:t>Remarque</a:t>
            </a:r>
            <a:r>
              <a:rPr lang="fr-FR">
                <a:latin typeface="Cambria Math" charset="0"/>
                <a:cs typeface="Cambria Math" charset="0"/>
              </a:rPr>
              <a:t>: Afin de faciliter l</a:t>
            </a:r>
            <a:r>
              <a:rPr lang="ja-JP" altLang="fr-FR">
                <a:latin typeface="Cambria Math" charset="0"/>
                <a:cs typeface="Cambria Math" charset="0"/>
              </a:rPr>
              <a:t>’</a:t>
            </a:r>
            <a:r>
              <a:rPr lang="fr-FR">
                <a:latin typeface="Cambria Math" charset="0"/>
                <a:cs typeface="Cambria Math" charset="0"/>
              </a:rPr>
              <a:t>apprentissage, les étiquettes ont été colorées  à la manière de la Table de Pythagore. </a:t>
            </a:r>
          </a:p>
          <a:p>
            <a:pPr eaLnBrk="1" hangingPunct="1"/>
            <a:r>
              <a:rPr lang="fr-FR" i="1">
                <a:latin typeface="Cambria Math" charset="0"/>
                <a:cs typeface="Cambria Math" charset="0"/>
              </a:rPr>
              <a:t>	</a:t>
            </a:r>
            <a:r>
              <a:rPr lang="fr-FR" i="1" u="sng">
                <a:latin typeface="Cambria Math" charset="0"/>
                <a:cs typeface="Cambria Math" charset="0"/>
              </a:rPr>
              <a:t>Par exemple </a:t>
            </a:r>
            <a:r>
              <a:rPr lang="fr-FR" i="1">
                <a:latin typeface="Cambria Math" charset="0"/>
                <a:cs typeface="Cambria Math" charset="0"/>
              </a:rPr>
              <a:t>: </a:t>
            </a:r>
            <a:r>
              <a:rPr lang="fr-FR" i="1"/>
              <a:t>t</a:t>
            </a:r>
            <a:r>
              <a:rPr lang="fr-FR">
                <a:latin typeface="Cambria Math" charset="0"/>
                <a:cs typeface="Cambria Math" charset="0"/>
              </a:rPr>
              <a:t>ous les « carrés » (2 x 2; 3 x 3, etc…) sont sur fond orange.</a:t>
            </a:r>
          </a:p>
          <a:p>
            <a:pPr lvl="1" eaLnBrk="1" hangingPunct="1"/>
            <a:endParaRPr lang="fr-FR">
              <a:ea typeface="ＭＳ Ｐゴシック" charset="0"/>
            </a:endParaRPr>
          </a:p>
        </p:txBody>
      </p:sp>
      <p:pic>
        <p:nvPicPr>
          <p:cNvPr id="5129" name="Picture 9" descr="Table de Pythagore avec les couleurs de Montessori"/>
          <p:cNvPicPr>
            <a:picLocks noChangeAspect="1" noChangeArrowheads="1"/>
          </p:cNvPicPr>
          <p:nvPr/>
        </p:nvPicPr>
        <p:blipFill>
          <a:blip r:embed="rId3">
            <a:extLst>
              <a:ext uri="{28A0092B-C50C-407E-A947-70E740481C1C}">
                <a14:useLocalDpi xmlns:a14="http://schemas.microsoft.com/office/drawing/2010/main" val="0"/>
              </a:ext>
            </a:extLst>
          </a:blip>
          <a:srcRect l="2399" t="17043" r="2402" b="15895"/>
          <a:stretch>
            <a:fillRect/>
          </a:stretch>
        </p:blipFill>
        <p:spPr bwMode="auto">
          <a:xfrm>
            <a:off x="7843838" y="5313363"/>
            <a:ext cx="9366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9" descr="G:\Docs IAI SAOD\groupe maths\modèle pour tables de multiplications étiquettes recto verso Couleurs table Pythagore ET COMMUTATIV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31988"/>
            <a:ext cx="5692775"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a:spLocks noChangeArrowheads="1"/>
          </p:cNvSpPr>
          <p:nvPr/>
        </p:nvSpPr>
        <p:spPr bwMode="auto">
          <a:xfrm>
            <a:off x="7467600" y="6391275"/>
            <a:ext cx="1312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a:r>
              <a:rPr lang="fr-FR" sz="900"/>
              <a:t>S. Fortin</a:t>
            </a:r>
          </a:p>
        </p:txBody>
      </p:sp>
    </p:spTree>
    <p:extLst>
      <p:ext uri="{BB962C8B-B14F-4D97-AF65-F5344CB8AC3E}">
        <p14:creationId xmlns:p14="http://schemas.microsoft.com/office/powerpoint/2010/main" val="10189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5127"/>
                                        </p:tgtEl>
                                        <p:attrNameLst>
                                          <p:attrName>style.visibility</p:attrName>
                                        </p:attrNameLst>
                                      </p:cBhvr>
                                      <p:to>
                                        <p:strVal val="visible"/>
                                      </p:to>
                                    </p:set>
                                    <p:anim calcmode="lin" valueType="num">
                                      <p:cBhvr additive="base">
                                        <p:cTn id="10" dur="500" fill="hold"/>
                                        <p:tgtEl>
                                          <p:spTgt spid="5127"/>
                                        </p:tgtEl>
                                        <p:attrNameLst>
                                          <p:attrName>ppt_x</p:attrName>
                                        </p:attrNameLst>
                                      </p:cBhvr>
                                      <p:tavLst>
                                        <p:tav tm="0">
                                          <p:val>
                                            <p:strVal val="0-#ppt_w/2"/>
                                          </p:val>
                                        </p:tav>
                                        <p:tav tm="100000">
                                          <p:val>
                                            <p:strVal val="#ppt_x"/>
                                          </p:val>
                                        </p:tav>
                                      </p:tavLst>
                                    </p:anim>
                                    <p:anim calcmode="lin" valueType="num">
                                      <p:cBhvr additive="base">
                                        <p:cTn id="11"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37"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outVertical)">
                                      <p:cBhvr>
                                        <p:cTn id="16" dur="500"/>
                                        <p:tgtEl>
                                          <p:spTgt spid="4">
                                            <p:txEl>
                                              <p:pRg st="1" end="1"/>
                                            </p:txEl>
                                          </p:spTgt>
                                        </p:tgtEl>
                                      </p:cBhvr>
                                    </p:animEffect>
                                  </p:childTnLst>
                                </p:cTn>
                              </p:par>
                              <p:par>
                                <p:cTn id="17" presetID="2" presetClass="entr" presetSubtype="12" fill="hold" nodeType="withEffect">
                                  <p:stCondLst>
                                    <p:cond delay="0"/>
                                  </p:stCondLst>
                                  <p:childTnLst>
                                    <p:set>
                                      <p:cBhvr>
                                        <p:cTn id="18" dur="1" fill="hold">
                                          <p:stCondLst>
                                            <p:cond delay="0"/>
                                          </p:stCondLst>
                                        </p:cTn>
                                        <p:tgtEl>
                                          <p:spTgt spid="5129"/>
                                        </p:tgtEl>
                                        <p:attrNameLst>
                                          <p:attrName>style.visibility</p:attrName>
                                        </p:attrNameLst>
                                      </p:cBhvr>
                                      <p:to>
                                        <p:strVal val="visible"/>
                                      </p:to>
                                    </p:set>
                                    <p:anim calcmode="lin" valueType="num">
                                      <p:cBhvr additive="base">
                                        <p:cTn id="19" dur="500" fill="hold"/>
                                        <p:tgtEl>
                                          <p:spTgt spid="5129"/>
                                        </p:tgtEl>
                                        <p:attrNameLst>
                                          <p:attrName>ppt_x</p:attrName>
                                        </p:attrNameLst>
                                      </p:cBhvr>
                                      <p:tavLst>
                                        <p:tav tm="0">
                                          <p:val>
                                            <p:strVal val="0-#ppt_w/2"/>
                                          </p:val>
                                        </p:tav>
                                        <p:tav tm="100000">
                                          <p:val>
                                            <p:strVal val="#ppt_x"/>
                                          </p:val>
                                        </p:tav>
                                      </p:tavLst>
                                    </p:anim>
                                    <p:anim calcmode="lin" valueType="num">
                                      <p:cBhvr additive="base">
                                        <p:cTn id="20" dur="500" fill="hold"/>
                                        <p:tgtEl>
                                          <p:spTgt spid="5129"/>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1"/>
          <p:cNvSpPr txBox="1">
            <a:spLocks noChangeArrowheads="1"/>
          </p:cNvSpPr>
          <p:nvPr/>
        </p:nvSpPr>
        <p:spPr bwMode="auto">
          <a:xfrm>
            <a:off x="107950" y="6308725"/>
            <a:ext cx="885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fr-FR" sz="1800"/>
              <a:t>Planche à imprimer côté recto</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88913"/>
            <a:ext cx="9109076"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85900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2"/>
          <p:cNvSpPr txBox="1">
            <a:spLocks noChangeArrowheads="1"/>
          </p:cNvSpPr>
          <p:nvPr/>
        </p:nvSpPr>
        <p:spPr bwMode="auto">
          <a:xfrm>
            <a:off x="107950" y="6308725"/>
            <a:ext cx="885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fr-FR" sz="1800"/>
              <a:t>Planche à imprimer côté verso</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88913"/>
            <a:ext cx="9144001" cy="61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719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2"/>
          <p:cNvSpPr txBox="1">
            <a:spLocks noChangeArrowheads="1"/>
          </p:cNvSpPr>
          <p:nvPr/>
        </p:nvSpPr>
        <p:spPr bwMode="auto">
          <a:xfrm>
            <a:off x="23813" y="6373813"/>
            <a:ext cx="885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fr-FR" sz="1800"/>
              <a:t>Variante : Planche « Super » vignette à imprimer côté recto</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24065" t="3267" b="4131"/>
          <a:stretch>
            <a:fillRect/>
          </a:stretch>
        </p:blipFill>
        <p:spPr bwMode="auto">
          <a:xfrm>
            <a:off x="2051050" y="188913"/>
            <a:ext cx="7092950"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03646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15438" cy="670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3" name="ZoneTexte 3"/>
          <p:cNvSpPr txBox="1">
            <a:spLocks noChangeArrowheads="1"/>
          </p:cNvSpPr>
          <p:nvPr/>
        </p:nvSpPr>
        <p:spPr bwMode="auto">
          <a:xfrm>
            <a:off x="46038" y="6308725"/>
            <a:ext cx="885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fr-FR" sz="1800"/>
              <a:t>Variante : Planche « Super » vignette à imprimer côté verso</a:t>
            </a:r>
          </a:p>
        </p:txBody>
      </p:sp>
    </p:spTree>
    <p:extLst>
      <p:ext uri="{BB962C8B-B14F-4D97-AF65-F5344CB8AC3E}">
        <p14:creationId xmlns:p14="http://schemas.microsoft.com/office/powerpoint/2010/main" val="728364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2"/>
          <p:cNvSpPr txBox="1">
            <a:spLocks noChangeArrowheads="1"/>
          </p:cNvSpPr>
          <p:nvPr/>
        </p:nvSpPr>
        <p:spPr bwMode="auto">
          <a:xfrm>
            <a:off x="107950" y="6308725"/>
            <a:ext cx="885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fr-FR" sz="1800"/>
              <a:t>Bandes pour coller sur boîtes d’allumettes</a:t>
            </a:r>
          </a:p>
        </p:txBody>
      </p:sp>
      <p:pic>
        <p:nvPicPr>
          <p:cNvPr id="11267" name="Picture 7"/>
          <p:cNvPicPr>
            <a:picLocks noChangeAspect="1" noChangeArrowheads="1"/>
          </p:cNvPicPr>
          <p:nvPr/>
        </p:nvPicPr>
        <p:blipFill>
          <a:blip r:embed="rId2">
            <a:extLst>
              <a:ext uri="{28A0092B-C50C-407E-A947-70E740481C1C}">
                <a14:useLocalDpi xmlns:a14="http://schemas.microsoft.com/office/drawing/2010/main" val="0"/>
              </a:ext>
            </a:extLst>
          </a:blip>
          <a:srcRect b="1469"/>
          <a:stretch>
            <a:fillRect/>
          </a:stretch>
        </p:blipFill>
        <p:spPr bwMode="auto">
          <a:xfrm>
            <a:off x="1336675" y="414338"/>
            <a:ext cx="6781800" cy="28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84538"/>
            <a:ext cx="67818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784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rée manuelle 5"/>
          <p:cNvSpPr/>
          <p:nvPr/>
        </p:nvSpPr>
        <p:spPr>
          <a:xfrm>
            <a:off x="4829175" y="5778500"/>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20483" name="Espace réservé du contenu 1"/>
          <p:cNvSpPr>
            <a:spLocks noGrp="1"/>
          </p:cNvSpPr>
          <p:nvPr>
            <p:ph idx="1"/>
          </p:nvPr>
        </p:nvSpPr>
        <p:spPr>
          <a:xfrm>
            <a:off x="457200" y="1261241"/>
            <a:ext cx="8229600" cy="4648240"/>
          </a:xfrm>
        </p:spPr>
        <p:txBody>
          <a:bodyPr/>
          <a:lstStyle/>
          <a:p>
            <a:pPr algn="ctr">
              <a:buNone/>
            </a:pPr>
            <a:r>
              <a:rPr lang="fr-FR" sz="2800" b="1" dirty="0" smtClean="0"/>
              <a:t>Différentes procédures pour calculer 12 x 50  </a:t>
            </a:r>
          </a:p>
          <a:p>
            <a:pPr algn="ctr">
              <a:buNone/>
            </a:pPr>
            <a:r>
              <a:rPr lang="fr-FR" sz="2800" b="1" dirty="0" smtClean="0"/>
              <a:t>et ce que ça suppose en terme de connaissances :</a:t>
            </a:r>
          </a:p>
          <a:p>
            <a:pPr>
              <a:buNone/>
            </a:pPr>
            <a:endParaRPr lang="fr-FR" sz="2800" b="1" dirty="0" smtClean="0"/>
          </a:p>
          <a:p>
            <a:pPr marL="457200" indent="-457200">
              <a:buAutoNum type="alphaLcParenR"/>
            </a:pPr>
            <a:r>
              <a:rPr lang="fr-FR" sz="2400" dirty="0" smtClean="0"/>
              <a:t>12x(5x10) = (12x5)x10 = 60x10 = 600</a:t>
            </a:r>
          </a:p>
          <a:p>
            <a:pPr marL="457200" indent="-457200">
              <a:buNone/>
            </a:pPr>
            <a:endParaRPr lang="fr-FR" sz="1000" dirty="0" smtClean="0"/>
          </a:p>
          <a:p>
            <a:pPr marL="457200" indent="-457200">
              <a:buNone/>
            </a:pPr>
            <a:r>
              <a:rPr lang="fr-FR" sz="2400" dirty="0" smtClean="0"/>
              <a:t>b)   (10x50)+(2x50) = 500 + 100 = 600</a:t>
            </a:r>
          </a:p>
          <a:p>
            <a:pPr marL="457200" indent="-457200">
              <a:buNone/>
            </a:pPr>
            <a:endParaRPr lang="fr-FR" sz="1000" dirty="0" smtClean="0"/>
          </a:p>
          <a:p>
            <a:pPr marL="457200" indent="-457200">
              <a:buNone/>
            </a:pPr>
            <a:r>
              <a:rPr lang="fr-FR" sz="2400" dirty="0" smtClean="0"/>
              <a:t>c)   12 x (100 </a:t>
            </a:r>
            <a:r>
              <a:rPr lang="fr-FR" sz="2400" b="1" dirty="0" smtClean="0"/>
              <a:t>÷</a:t>
            </a:r>
            <a:r>
              <a:rPr lang="fr-FR" sz="2400" dirty="0" smtClean="0"/>
              <a:t>2) = (12 x 100) </a:t>
            </a:r>
            <a:r>
              <a:rPr lang="fr-FR" sz="2400" b="1" dirty="0" smtClean="0"/>
              <a:t>÷</a:t>
            </a:r>
            <a:r>
              <a:rPr lang="fr-FR" sz="2400" dirty="0" smtClean="0"/>
              <a:t>2 = 1 200 </a:t>
            </a:r>
            <a:r>
              <a:rPr lang="fr-FR" sz="2400" b="1" dirty="0" smtClean="0"/>
              <a:t>÷</a:t>
            </a:r>
            <a:r>
              <a:rPr lang="fr-FR" sz="2400" dirty="0" smtClean="0"/>
              <a:t>2 = 600</a:t>
            </a:r>
          </a:p>
          <a:p>
            <a:pPr marL="457200" indent="-457200">
              <a:buNone/>
            </a:pPr>
            <a:endParaRPr lang="fr-FR" sz="1000" dirty="0" smtClean="0"/>
          </a:p>
          <a:p>
            <a:pPr marL="457200" indent="-457200">
              <a:buNone/>
            </a:pPr>
            <a:r>
              <a:rPr lang="fr-FR" sz="2400" dirty="0"/>
              <a:t>d</a:t>
            </a:r>
            <a:r>
              <a:rPr lang="fr-FR" sz="2400" dirty="0" smtClean="0"/>
              <a:t>)  (6x2)x50 = 6x(2x50) = 6x100 = 600</a:t>
            </a:r>
          </a:p>
          <a:p>
            <a:pPr marL="457200" indent="-457200">
              <a:buNone/>
            </a:pPr>
            <a:endParaRPr lang="fr-FR" sz="2400" dirty="0" smtClean="0"/>
          </a:p>
        </p:txBody>
      </p:sp>
      <p:sp>
        <p:nvSpPr>
          <p:cNvPr id="5" name="ZoneTexte 4"/>
          <p:cNvSpPr txBox="1"/>
          <p:nvPr/>
        </p:nvSpPr>
        <p:spPr>
          <a:xfrm>
            <a:off x="580030" y="423080"/>
            <a:ext cx="7948613" cy="646331"/>
          </a:xfrm>
          <a:prstGeom prst="rect">
            <a:avLst/>
          </a:prstGeom>
          <a:noFill/>
        </p:spPr>
        <p:txBody>
          <a:bodyPr wrap="square" rtlCol="0">
            <a:spAutoFit/>
          </a:bodyPr>
          <a:lstStyle/>
          <a:p>
            <a:r>
              <a:rPr lang="fr-FR" sz="3600" b="1" dirty="0" smtClean="0">
                <a:solidFill>
                  <a:srgbClr val="FF0000"/>
                </a:solidFill>
              </a:rPr>
              <a:t>1) Comment calcule-t-on mentalement ?</a:t>
            </a:r>
            <a:endParaRPr lang="fr-FR"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anim calcmode="lin" valueType="num">
                                      <p:cBhvr additive="base">
                                        <p:cTn id="7"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anim calcmode="lin" valueType="num">
                                      <p:cBhvr additive="base">
                                        <p:cTn id="13"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anim calcmode="lin" valueType="num">
                                      <p:cBhvr additive="base">
                                        <p:cTn id="19" dur="500" fill="hold"/>
                                        <p:tgtEl>
                                          <p:spTgt spid="2048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anim calcmode="lin" valueType="num">
                                      <p:cBhvr additive="base">
                                        <p:cTn id="25" dur="500" fill="hold"/>
                                        <p:tgtEl>
                                          <p:spTgt spid="2048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8" name="ZoneTexte 7"/>
          <p:cNvSpPr txBox="1"/>
          <p:nvPr/>
        </p:nvSpPr>
        <p:spPr>
          <a:xfrm>
            <a:off x="179513" y="332656"/>
            <a:ext cx="8808978" cy="1446550"/>
          </a:xfrm>
          <a:prstGeom prst="rect">
            <a:avLst/>
          </a:prstGeom>
          <a:solidFill>
            <a:schemeClr val="bg1"/>
          </a:solidFill>
        </p:spPr>
        <p:txBody>
          <a:bodyPr wrap="square" rtlCol="0">
            <a:spAutoFit/>
          </a:bodyPr>
          <a:lstStyle/>
          <a:p>
            <a:pPr algn="ctr"/>
            <a:r>
              <a:rPr lang="fr-FR" sz="4400" dirty="0" smtClean="0"/>
              <a:t>Apprendre les tables de multiplication</a:t>
            </a:r>
            <a:endParaRPr lang="fr-FR" sz="4400" dirty="0"/>
          </a:p>
        </p:txBody>
      </p:sp>
      <p:sp>
        <p:nvSpPr>
          <p:cNvPr id="9" name="ZoneTexte 8"/>
          <p:cNvSpPr txBox="1"/>
          <p:nvPr/>
        </p:nvSpPr>
        <p:spPr>
          <a:xfrm>
            <a:off x="777102" y="2607005"/>
            <a:ext cx="7416824" cy="830997"/>
          </a:xfrm>
          <a:prstGeom prst="rect">
            <a:avLst/>
          </a:prstGeom>
          <a:solidFill>
            <a:schemeClr val="bg1"/>
          </a:solidFill>
        </p:spPr>
        <p:txBody>
          <a:bodyPr wrap="square" rtlCol="0">
            <a:spAutoFit/>
          </a:bodyPr>
          <a:lstStyle/>
          <a:p>
            <a:pPr algn="ctr"/>
            <a:r>
              <a:rPr lang="fr-FR" sz="4800" dirty="0" smtClean="0"/>
              <a:t>Les tables de Planchon</a:t>
            </a:r>
            <a:endParaRPr lang="fr-FR" sz="4800" dirty="0"/>
          </a:p>
        </p:txBody>
      </p:sp>
    </p:spTree>
    <p:extLst>
      <p:ext uri="{BB962C8B-B14F-4D97-AF65-F5344CB8AC3E}">
        <p14:creationId xmlns:p14="http://schemas.microsoft.com/office/powerpoint/2010/main" val="2579726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251266"/>
            <a:ext cx="8808978" cy="6418094"/>
          </a:xfrm>
          <a:prstGeom prst="rect">
            <a:avLst/>
          </a:prstGeom>
        </p:spPr>
      </p:pic>
      <p:sp>
        <p:nvSpPr>
          <p:cNvPr id="2" name="ZoneTexte 1"/>
          <p:cNvSpPr txBox="1"/>
          <p:nvPr/>
        </p:nvSpPr>
        <p:spPr>
          <a:xfrm>
            <a:off x="611560" y="764704"/>
            <a:ext cx="8208912" cy="461665"/>
          </a:xfrm>
          <a:prstGeom prst="rect">
            <a:avLst/>
          </a:prstGeom>
          <a:solidFill>
            <a:schemeClr val="bg1"/>
          </a:solidFill>
        </p:spPr>
        <p:txBody>
          <a:bodyPr wrap="square" rtlCol="0">
            <a:spAutoFit/>
          </a:bodyPr>
          <a:lstStyle/>
          <a:p>
            <a:pPr algn="ctr"/>
            <a:r>
              <a:rPr lang="fr-FR" sz="2400" dirty="0" smtClean="0"/>
              <a:t>La démarche est explicitée sur </a:t>
            </a:r>
            <a:r>
              <a:rPr lang="fr-FR" sz="2400" dirty="0"/>
              <a:t>le site:  </a:t>
            </a:r>
            <a:r>
              <a:rPr lang="fr-FR" sz="2400" dirty="0">
                <a:hlinkClick r:id="rId3"/>
              </a:rPr>
              <a:t>http://acim.ouvaton.org</a:t>
            </a:r>
            <a:r>
              <a:rPr lang="fr-FR" sz="2400" dirty="0" smtClean="0">
                <a:hlinkClick r:id="rId3"/>
              </a:rPr>
              <a:t>/</a:t>
            </a:r>
            <a:endParaRPr lang="fr-FR" sz="2400" dirty="0" smtClean="0"/>
          </a:p>
        </p:txBody>
      </p:sp>
      <p:sp>
        <p:nvSpPr>
          <p:cNvPr id="3" name="Rectangle 2"/>
          <p:cNvSpPr/>
          <p:nvPr/>
        </p:nvSpPr>
        <p:spPr>
          <a:xfrm>
            <a:off x="467544" y="2828836"/>
            <a:ext cx="8352928" cy="646331"/>
          </a:xfrm>
          <a:prstGeom prst="rect">
            <a:avLst/>
          </a:prstGeom>
          <a:solidFill>
            <a:schemeClr val="bg1"/>
          </a:solidFill>
        </p:spPr>
        <p:txBody>
          <a:bodyPr wrap="square">
            <a:spAutoFit/>
          </a:bodyPr>
          <a:lstStyle/>
          <a:p>
            <a:r>
              <a:rPr lang="fr-FR" dirty="0"/>
              <a:t>La planche et sa fiche d’exploitation détaillée sont maintenant intégrées à l’ouvrage "Faites des maths" (cycle 3) </a:t>
            </a:r>
            <a:r>
              <a:rPr lang="fr-FR" dirty="0" smtClean="0"/>
              <a:t>(</a:t>
            </a:r>
            <a:r>
              <a:rPr lang="fr-FR" dirty="0"/>
              <a:t>cf. http://www.jocatop.fr/)</a:t>
            </a:r>
          </a:p>
        </p:txBody>
      </p:sp>
    </p:spTree>
    <p:extLst>
      <p:ext uri="{BB962C8B-B14F-4D97-AF65-F5344CB8AC3E}">
        <p14:creationId xmlns:p14="http://schemas.microsoft.com/office/powerpoint/2010/main" val="4128372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2" name="Rectangle 1"/>
          <p:cNvSpPr/>
          <p:nvPr/>
        </p:nvSpPr>
        <p:spPr>
          <a:xfrm>
            <a:off x="611560" y="1720840"/>
            <a:ext cx="7848872" cy="2308324"/>
          </a:xfrm>
          <a:prstGeom prst="rect">
            <a:avLst/>
          </a:prstGeom>
          <a:solidFill>
            <a:schemeClr val="bg1"/>
          </a:solidFill>
        </p:spPr>
        <p:txBody>
          <a:bodyPr wrap="square">
            <a:spAutoFit/>
          </a:bodyPr>
          <a:lstStyle/>
          <a:p>
            <a:pPr algn="ctr"/>
            <a:r>
              <a:rPr lang="fr-FR" b="1" dirty="0"/>
              <a:t>LES TABLES DE MULTIPLICATION</a:t>
            </a:r>
          </a:p>
          <a:p>
            <a:pPr algn="ctr"/>
            <a:r>
              <a:rPr lang="fr-FR" dirty="0"/>
              <a:t>Modélisation : Henri Planchon</a:t>
            </a:r>
          </a:p>
          <a:p>
            <a:pPr algn="ctr"/>
            <a:r>
              <a:rPr lang="fr-FR" dirty="0"/>
              <a:t>Texte : Marc-Olivier Roux</a:t>
            </a:r>
          </a:p>
          <a:p>
            <a:r>
              <a:rPr lang="fr-FR" dirty="0"/>
              <a:t>OBJECTIFS :</a:t>
            </a:r>
          </a:p>
          <a:p>
            <a:r>
              <a:rPr lang="fr-FR" dirty="0"/>
              <a:t>apprentissage des tables de multiplication, propriétés de la multiplication</a:t>
            </a:r>
          </a:p>
          <a:p>
            <a:r>
              <a:rPr lang="fr-FR" dirty="0"/>
              <a:t>(commutativité, distributivité), représentation géométrique des nombres, multiples </a:t>
            </a:r>
            <a:r>
              <a:rPr lang="fr-FR" dirty="0" smtClean="0"/>
              <a:t>et diviseurs</a:t>
            </a:r>
            <a:r>
              <a:rPr lang="fr-FR" dirty="0"/>
              <a:t>, relations multiplication /division, aire, travaux numériques, préparation </a:t>
            </a:r>
            <a:r>
              <a:rPr lang="fr-FR" dirty="0" smtClean="0"/>
              <a:t>à l'algèbre.</a:t>
            </a:r>
            <a:endParaRPr lang="fr-FR" dirty="0"/>
          </a:p>
        </p:txBody>
      </p:sp>
    </p:spTree>
    <p:extLst>
      <p:ext uri="{BB962C8B-B14F-4D97-AF65-F5344CB8AC3E}">
        <p14:creationId xmlns:p14="http://schemas.microsoft.com/office/powerpoint/2010/main" val="3341981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27368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146" y="0"/>
            <a:ext cx="49517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329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Rectangle 4"/>
          <p:cNvSpPr/>
          <p:nvPr/>
        </p:nvSpPr>
        <p:spPr>
          <a:xfrm>
            <a:off x="323528" y="206348"/>
            <a:ext cx="8568952" cy="6463308"/>
          </a:xfrm>
          <a:prstGeom prst="rect">
            <a:avLst/>
          </a:prstGeom>
          <a:solidFill>
            <a:schemeClr val="bg1"/>
          </a:solidFill>
        </p:spPr>
        <p:txBody>
          <a:bodyPr wrap="square">
            <a:spAutoFit/>
          </a:bodyPr>
          <a:lstStyle/>
          <a:p>
            <a:r>
              <a:rPr lang="fr-FR" dirty="0"/>
              <a:t>PRINCIPES :</a:t>
            </a:r>
          </a:p>
          <a:p>
            <a:r>
              <a:rPr lang="fr-FR" dirty="0"/>
              <a:t>Sur la planche figurent toutes les "tables", c'est-à-dire tous les produits qu'il faut</a:t>
            </a:r>
          </a:p>
          <a:p>
            <a:r>
              <a:rPr lang="fr-FR" dirty="0"/>
              <a:t>apprendre dans les tables de multiplication. Ne sont donc pas représentés : ce qui ne</a:t>
            </a:r>
          </a:p>
          <a:p>
            <a:r>
              <a:rPr lang="fr-FR" dirty="0"/>
              <a:t>s'apprend pas par </a:t>
            </a:r>
            <a:r>
              <a:rPr lang="fr-FR" dirty="0" smtClean="0"/>
              <a:t>cœur </a:t>
            </a:r>
            <a:r>
              <a:rPr lang="fr-FR" dirty="0"/>
              <a:t>car se déduit de règles : nx1=n, nx0=0, nx10=n0</a:t>
            </a:r>
            <a:r>
              <a:rPr lang="fr-FR" dirty="0" smtClean="0"/>
              <a:t>.</a:t>
            </a:r>
          </a:p>
          <a:p>
            <a:endParaRPr lang="fr-FR" dirty="0"/>
          </a:p>
          <a:p>
            <a:r>
              <a:rPr lang="fr-FR" dirty="0"/>
              <a:t>Il s'agit ici d'apprendre ou de réapprendre les tables de multiplication à partir d'un</a:t>
            </a:r>
          </a:p>
          <a:p>
            <a:r>
              <a:rPr lang="fr-FR" dirty="0"/>
              <a:t>support visuel sollicitant la mémoire spatiale et pas seulement la mémoire auditive.</a:t>
            </a:r>
          </a:p>
          <a:p>
            <a:r>
              <a:rPr lang="fr-FR" dirty="0"/>
              <a:t>On utilise le principe de la représentation géométrique des nombres. Chaque produit est</a:t>
            </a:r>
          </a:p>
          <a:p>
            <a:r>
              <a:rPr lang="fr-FR" dirty="0"/>
              <a:t>associé à une surface pavée de carreaux-unités. Les différents produits, disposés en</a:t>
            </a:r>
          </a:p>
          <a:p>
            <a:r>
              <a:rPr lang="fr-FR" dirty="0"/>
              <a:t>désordre mais contenus dans une forme régulière qui délimite le champ de travail,</a:t>
            </a:r>
          </a:p>
          <a:p>
            <a:r>
              <a:rPr lang="fr-FR" dirty="0"/>
              <a:t>offrent une image visuelle de l'ensemble des tables de multiplication</a:t>
            </a:r>
            <a:r>
              <a:rPr lang="fr-FR" dirty="0" smtClean="0"/>
              <a:t>.</a:t>
            </a:r>
          </a:p>
          <a:p>
            <a:endParaRPr lang="fr-FR" dirty="0"/>
          </a:p>
          <a:p>
            <a:r>
              <a:rPr lang="fr-FR" dirty="0"/>
              <a:t>La planche constitue pour l'élève un support à l'apprentissage ainsi qu'à l'autoévaluation</a:t>
            </a:r>
          </a:p>
          <a:p>
            <a:r>
              <a:rPr lang="fr-FR" dirty="0"/>
              <a:t>pour l'acquisition progressive - et traditionnellement laborieuse - de ce savoir</a:t>
            </a:r>
          </a:p>
          <a:p>
            <a:r>
              <a:rPr lang="fr-FR" dirty="0"/>
              <a:t>déclaratif conséquent que sont les tables de multiplication.</a:t>
            </a:r>
          </a:p>
          <a:p>
            <a:r>
              <a:rPr lang="fr-FR" dirty="0"/>
              <a:t>La mise en rapport avec la division viendra donner une motivation supplémentaire pour</a:t>
            </a:r>
          </a:p>
          <a:p>
            <a:r>
              <a:rPr lang="fr-FR" dirty="0"/>
              <a:t>l'apprentissage mémorisé des tables</a:t>
            </a:r>
            <a:r>
              <a:rPr lang="fr-FR" dirty="0" smtClean="0"/>
              <a:t>.</a:t>
            </a:r>
          </a:p>
          <a:p>
            <a:endParaRPr lang="fr-FR" dirty="0"/>
          </a:p>
          <a:p>
            <a:r>
              <a:rPr lang="fr-FR" dirty="0"/>
              <a:t>Si le sens de la multiplication est sollicité, il ne s'agit pas d'un travail de fond sur le(s)</a:t>
            </a:r>
          </a:p>
          <a:p>
            <a:r>
              <a:rPr lang="fr-FR" dirty="0"/>
              <a:t>sens de cette opération.</a:t>
            </a:r>
          </a:p>
          <a:p>
            <a:r>
              <a:rPr lang="fr-FR" dirty="0"/>
              <a:t>Le déroulement décrit ci-dessous se fait sur plusieurs jours non consécutifs.</a:t>
            </a:r>
          </a:p>
          <a:p>
            <a:pPr algn="ctr"/>
            <a:r>
              <a:rPr lang="fr-FR" dirty="0"/>
              <a:t>NIVEAU THÉORIQUE : cycle 3, collège.</a:t>
            </a:r>
          </a:p>
          <a:p>
            <a:endParaRPr lang="fr-FR" dirty="0"/>
          </a:p>
        </p:txBody>
      </p:sp>
    </p:spTree>
    <p:extLst>
      <p:ext uri="{BB962C8B-B14F-4D97-AF65-F5344CB8AC3E}">
        <p14:creationId xmlns:p14="http://schemas.microsoft.com/office/powerpoint/2010/main" val="11412038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8" y="134635"/>
            <a:ext cx="8808978" cy="6606734"/>
          </a:xfrm>
          <a:prstGeom prst="rect">
            <a:avLst/>
          </a:prstGeom>
        </p:spPr>
      </p:pic>
      <p:sp>
        <p:nvSpPr>
          <p:cNvPr id="5" name="Rectangle 4"/>
          <p:cNvSpPr/>
          <p:nvPr/>
        </p:nvSpPr>
        <p:spPr>
          <a:xfrm>
            <a:off x="251520" y="1196752"/>
            <a:ext cx="8496944" cy="1754326"/>
          </a:xfrm>
          <a:prstGeom prst="rect">
            <a:avLst/>
          </a:prstGeom>
          <a:solidFill>
            <a:schemeClr val="bg1"/>
          </a:solidFill>
        </p:spPr>
        <p:txBody>
          <a:bodyPr wrap="square">
            <a:spAutoFit/>
          </a:bodyPr>
          <a:lstStyle/>
          <a:p>
            <a:r>
              <a:rPr lang="fr-FR" dirty="0"/>
              <a:t>· </a:t>
            </a:r>
            <a:r>
              <a:rPr lang="fr-FR" b="1" dirty="0"/>
              <a:t>EXPLORATION</a:t>
            </a:r>
          </a:p>
          <a:p>
            <a:r>
              <a:rPr lang="fr-FR" dirty="0"/>
              <a:t>- Distribuer deux exemplaires de la planche à chaque enfant.</a:t>
            </a:r>
          </a:p>
          <a:p>
            <a:pPr marL="285750" indent="-285750">
              <a:buFontTx/>
              <a:buChar char="-"/>
            </a:pPr>
            <a:r>
              <a:rPr lang="fr-FR" dirty="0" smtClean="0"/>
              <a:t>Sur </a:t>
            </a:r>
            <a:r>
              <a:rPr lang="fr-FR" dirty="0"/>
              <a:t>la planche, il y a un grand nombre de formes (en traits épais) contenant des </a:t>
            </a:r>
            <a:r>
              <a:rPr lang="fr-FR" dirty="0" smtClean="0"/>
              <a:t>petits carreaux</a:t>
            </a:r>
            <a:r>
              <a:rPr lang="fr-FR" dirty="0"/>
              <a:t>. </a:t>
            </a:r>
            <a:endParaRPr lang="fr-FR" dirty="0" smtClean="0"/>
          </a:p>
          <a:p>
            <a:pPr marL="285750" indent="-285750">
              <a:buFontTx/>
              <a:buChar char="-"/>
            </a:pPr>
            <a:r>
              <a:rPr lang="fr-FR" dirty="0" smtClean="0"/>
              <a:t>Repérer </a:t>
            </a:r>
            <a:r>
              <a:rPr lang="fr-FR" dirty="0"/>
              <a:t>deux types de formes : rectangles et carrés. Comment les distinguer ?</a:t>
            </a:r>
          </a:p>
          <a:p>
            <a:r>
              <a:rPr lang="fr-FR" dirty="0"/>
              <a:t>[carrés: tous les côtés mesurent la même longueur].</a:t>
            </a:r>
          </a:p>
        </p:txBody>
      </p:sp>
    </p:spTree>
    <p:extLst>
      <p:ext uri="{BB962C8B-B14F-4D97-AF65-F5344CB8AC3E}">
        <p14:creationId xmlns:p14="http://schemas.microsoft.com/office/powerpoint/2010/main" val="765008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39" y="79511"/>
            <a:ext cx="8808978" cy="6606734"/>
          </a:xfrm>
          <a:prstGeom prst="rect">
            <a:avLst/>
          </a:prstGeom>
        </p:spPr>
      </p:pic>
      <p:sp>
        <p:nvSpPr>
          <p:cNvPr id="5" name="Rectangle 4"/>
          <p:cNvSpPr/>
          <p:nvPr/>
        </p:nvSpPr>
        <p:spPr>
          <a:xfrm>
            <a:off x="885380" y="79511"/>
            <a:ext cx="7776864" cy="2308324"/>
          </a:xfrm>
          <a:prstGeom prst="rect">
            <a:avLst/>
          </a:prstGeom>
          <a:solidFill>
            <a:schemeClr val="bg1"/>
          </a:solidFill>
        </p:spPr>
        <p:txBody>
          <a:bodyPr wrap="square">
            <a:spAutoFit/>
          </a:bodyPr>
          <a:lstStyle/>
          <a:p>
            <a:r>
              <a:rPr lang="fr-FR" dirty="0"/>
              <a:t>· </a:t>
            </a:r>
            <a:r>
              <a:rPr lang="fr-FR" b="1" dirty="0"/>
              <a:t>EXPÉRIMENTATION 1 : les carrés</a:t>
            </a:r>
          </a:p>
          <a:p>
            <a:pPr marL="285750" indent="-285750">
              <a:buFontTx/>
              <a:buChar char="-"/>
            </a:pPr>
            <a:r>
              <a:rPr lang="fr-FR" dirty="0" smtClean="0"/>
              <a:t>Repasser </a:t>
            </a:r>
            <a:r>
              <a:rPr lang="fr-FR" dirty="0"/>
              <a:t>d'une même couleur (feutre ou surligneur) le contour de tous les </a:t>
            </a:r>
            <a:r>
              <a:rPr lang="fr-FR" dirty="0" smtClean="0"/>
              <a:t>carrés présents </a:t>
            </a:r>
            <a:r>
              <a:rPr lang="fr-FR" dirty="0"/>
              <a:t>sur la planche. </a:t>
            </a:r>
            <a:endParaRPr lang="fr-FR" dirty="0" smtClean="0"/>
          </a:p>
          <a:p>
            <a:pPr marL="285750" indent="-285750">
              <a:buFontTx/>
              <a:buChar char="-"/>
            </a:pPr>
            <a:r>
              <a:rPr lang="fr-FR" dirty="0" smtClean="0"/>
              <a:t>Combien </a:t>
            </a:r>
            <a:r>
              <a:rPr lang="fr-FR" dirty="0"/>
              <a:t>y </a:t>
            </a:r>
            <a:r>
              <a:rPr lang="fr-FR" dirty="0" err="1"/>
              <a:t>a-t-il</a:t>
            </a:r>
            <a:r>
              <a:rPr lang="fr-FR" dirty="0"/>
              <a:t> de carrés ? [8 </a:t>
            </a:r>
            <a:r>
              <a:rPr lang="fr-FR" dirty="0" smtClean="0"/>
              <a:t>carrés</a:t>
            </a:r>
            <a:r>
              <a:rPr lang="fr-FR" dirty="0"/>
              <a:t>]</a:t>
            </a:r>
          </a:p>
          <a:p>
            <a:r>
              <a:rPr lang="fr-FR" dirty="0"/>
              <a:t>- Estimer : quel est le carré qui contient le plus grand nombre de carreaux ? décrire </a:t>
            </a:r>
            <a:r>
              <a:rPr lang="fr-FR" dirty="0" smtClean="0"/>
              <a:t>sa position </a:t>
            </a:r>
            <a:r>
              <a:rPr lang="fr-FR" dirty="0"/>
              <a:t>sur la planche [en bas à droite].</a:t>
            </a:r>
          </a:p>
          <a:p>
            <a:r>
              <a:rPr lang="fr-FR" dirty="0"/>
              <a:t>- Trouver le nombre de carreaux qu'il contient, puis celui des autres carrés. Quelles </a:t>
            </a:r>
            <a:r>
              <a:rPr lang="fr-FR" dirty="0" smtClean="0"/>
              <a:t>sont les </a:t>
            </a:r>
            <a:r>
              <a:rPr lang="fr-FR" dirty="0"/>
              <a:t>méthodes les plus rapides pour vérifier à l'aide de la calculette ?</a:t>
            </a:r>
          </a:p>
        </p:txBody>
      </p:sp>
      <p:sp>
        <p:nvSpPr>
          <p:cNvPr id="6" name="Rectangle 5"/>
          <p:cNvSpPr/>
          <p:nvPr/>
        </p:nvSpPr>
        <p:spPr>
          <a:xfrm>
            <a:off x="885380" y="2636912"/>
            <a:ext cx="7791075" cy="1754326"/>
          </a:xfrm>
          <a:prstGeom prst="rect">
            <a:avLst/>
          </a:prstGeom>
          <a:solidFill>
            <a:schemeClr val="bg1"/>
          </a:solidFill>
        </p:spPr>
        <p:txBody>
          <a:bodyPr wrap="square">
            <a:spAutoFit/>
          </a:bodyPr>
          <a:lstStyle/>
          <a:p>
            <a:r>
              <a:rPr lang="fr-FR" dirty="0"/>
              <a:t>EXPLICITATION</a:t>
            </a:r>
          </a:p>
          <a:p>
            <a:r>
              <a:rPr lang="fr-FR" dirty="0"/>
              <a:t>- Comment déterminer le nombre de carreaux des différents carrés ? confrontation </a:t>
            </a:r>
            <a:r>
              <a:rPr lang="fr-FR" dirty="0" smtClean="0"/>
              <a:t>des démarches </a:t>
            </a:r>
            <a:r>
              <a:rPr lang="fr-FR" dirty="0"/>
              <a:t>possibles : dénombrement 1 à 1, somme des carreaux de chaque ligne ou </a:t>
            </a:r>
            <a:r>
              <a:rPr lang="fr-FR" dirty="0" smtClean="0"/>
              <a:t>de chaque </a:t>
            </a:r>
            <a:r>
              <a:rPr lang="fr-FR" dirty="0"/>
              <a:t>colonne, multiplication.</a:t>
            </a:r>
          </a:p>
          <a:p>
            <a:r>
              <a:rPr lang="fr-FR" dirty="0"/>
              <a:t>- Justifier l'écriture multiplicative ; exemple : on voit qu'il y a "neuf fois 9 carreaux</a:t>
            </a:r>
            <a:r>
              <a:rPr lang="fr-FR" dirty="0" smtClean="0"/>
              <a:t>", alors </a:t>
            </a:r>
            <a:r>
              <a:rPr lang="fr-FR" dirty="0"/>
              <a:t>on écrit "9x9".</a:t>
            </a:r>
          </a:p>
        </p:txBody>
      </p:sp>
      <p:sp>
        <p:nvSpPr>
          <p:cNvPr id="7" name="Rectangle 6"/>
          <p:cNvSpPr/>
          <p:nvPr/>
        </p:nvSpPr>
        <p:spPr>
          <a:xfrm>
            <a:off x="885380" y="4725144"/>
            <a:ext cx="7848872" cy="1754326"/>
          </a:xfrm>
          <a:prstGeom prst="rect">
            <a:avLst/>
          </a:prstGeom>
          <a:solidFill>
            <a:schemeClr val="bg1"/>
          </a:solidFill>
        </p:spPr>
        <p:txBody>
          <a:bodyPr wrap="square">
            <a:spAutoFit/>
          </a:bodyPr>
          <a:lstStyle/>
          <a:p>
            <a:r>
              <a:rPr lang="fr-FR" dirty="0"/>
              <a:t>EXPLOITATION</a:t>
            </a:r>
          </a:p>
          <a:p>
            <a:r>
              <a:rPr lang="fr-FR" dirty="0"/>
              <a:t>- Écrire en grand dans chaque carré l'écriture multiplicative correspondante puis, </a:t>
            </a:r>
            <a:r>
              <a:rPr lang="fr-FR" dirty="0" smtClean="0"/>
              <a:t>sur l'autre </a:t>
            </a:r>
            <a:r>
              <a:rPr lang="fr-FR" dirty="0"/>
              <a:t>exemplaire de la planche, le produit (résultat).</a:t>
            </a:r>
          </a:p>
          <a:p>
            <a:r>
              <a:rPr lang="fr-FR" dirty="0"/>
              <a:t>Exemple : "9 x 9" dans l'un, "81" dans l'autre</a:t>
            </a:r>
          </a:p>
          <a:p>
            <a:r>
              <a:rPr lang="fr-FR" dirty="0" smtClean="0"/>
              <a:t>- </a:t>
            </a:r>
            <a:r>
              <a:rPr lang="fr-FR" dirty="0"/>
              <a:t>Apprendre par </a:t>
            </a:r>
            <a:r>
              <a:rPr lang="fr-FR" dirty="0" smtClean="0"/>
              <a:t>cœur </a:t>
            </a:r>
            <a:r>
              <a:rPr lang="fr-FR" dirty="0"/>
              <a:t>les 8 carrés, sous la forme "m x m = n". L'</a:t>
            </a:r>
            <a:r>
              <a:rPr lang="fr-FR" dirty="0" err="1"/>
              <a:t>oralisation</a:t>
            </a:r>
            <a:r>
              <a:rPr lang="fr-FR" dirty="0"/>
              <a:t> se fait </a:t>
            </a:r>
            <a:r>
              <a:rPr lang="fr-FR" dirty="0" smtClean="0"/>
              <a:t>avec les </a:t>
            </a:r>
            <a:r>
              <a:rPr lang="fr-FR" dirty="0"/>
              <a:t>mots "fois" ou "multiplié", au choix.</a:t>
            </a:r>
          </a:p>
        </p:txBody>
      </p:sp>
    </p:spTree>
    <p:extLst>
      <p:ext uri="{BB962C8B-B14F-4D97-AF65-F5344CB8AC3E}">
        <p14:creationId xmlns:p14="http://schemas.microsoft.com/office/powerpoint/2010/main" val="1580518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6" name="Rectangle 5"/>
          <p:cNvSpPr/>
          <p:nvPr/>
        </p:nvSpPr>
        <p:spPr>
          <a:xfrm>
            <a:off x="395535" y="134635"/>
            <a:ext cx="8592955" cy="1200329"/>
          </a:xfrm>
          <a:prstGeom prst="rect">
            <a:avLst/>
          </a:prstGeom>
          <a:solidFill>
            <a:schemeClr val="bg1"/>
          </a:solidFill>
        </p:spPr>
        <p:txBody>
          <a:bodyPr wrap="square">
            <a:spAutoFit/>
          </a:bodyPr>
          <a:lstStyle/>
          <a:p>
            <a:r>
              <a:rPr lang="fr-FR" dirty="0"/>
              <a:t>· </a:t>
            </a:r>
            <a:r>
              <a:rPr lang="fr-FR" b="1" dirty="0"/>
              <a:t>EXPÉRIMENTATION 2 : premiers rectangles</a:t>
            </a:r>
          </a:p>
          <a:p>
            <a:r>
              <a:rPr lang="fr-FR" dirty="0"/>
              <a:t>- Quel est le plus grand rectangle (celui qui contient le plus de carreaux) de la planche ?</a:t>
            </a:r>
          </a:p>
          <a:p>
            <a:r>
              <a:rPr lang="fr-FR" dirty="0"/>
              <a:t>- Indiquer et justifier les différentes écritures additives et multiplicatives qui lui</a:t>
            </a:r>
          </a:p>
          <a:p>
            <a:r>
              <a:rPr lang="fr-FR" dirty="0"/>
              <a:t>correspondent [ 9+9+9+9+9+9+9+9 ou 8+8+8+8+8+8+8+8+8 ou 9x8 ou 8x9 ].</a:t>
            </a:r>
          </a:p>
        </p:txBody>
      </p:sp>
      <p:sp>
        <p:nvSpPr>
          <p:cNvPr id="7" name="Rectangle 6"/>
          <p:cNvSpPr/>
          <p:nvPr/>
        </p:nvSpPr>
        <p:spPr>
          <a:xfrm>
            <a:off x="395535" y="1484784"/>
            <a:ext cx="8592955" cy="2308324"/>
          </a:xfrm>
          <a:prstGeom prst="rect">
            <a:avLst/>
          </a:prstGeom>
          <a:solidFill>
            <a:schemeClr val="bg1"/>
          </a:solidFill>
        </p:spPr>
        <p:txBody>
          <a:bodyPr wrap="square">
            <a:spAutoFit/>
          </a:bodyPr>
          <a:lstStyle/>
          <a:p>
            <a:r>
              <a:rPr lang="fr-FR" dirty="0"/>
              <a:t>EXPLICITATION</a:t>
            </a:r>
          </a:p>
          <a:p>
            <a:r>
              <a:rPr lang="fr-FR" dirty="0"/>
              <a:t>- Justifier et valider les deux écritures additives puis les deux écritures multiplicatives.</a:t>
            </a:r>
          </a:p>
          <a:p>
            <a:r>
              <a:rPr lang="fr-FR" dirty="0"/>
              <a:t>Montrer le passage d'une somme de termes égaux à une écriture multiplicative (mot</a:t>
            </a:r>
          </a:p>
          <a:p>
            <a:r>
              <a:rPr lang="fr-FR" dirty="0"/>
              <a:t>"fois"). Sur la planche, l'élève reporte une seule de ces deux écritures, au choix</a:t>
            </a:r>
            <a:r>
              <a:rPr lang="fr-FR" dirty="0" smtClean="0"/>
              <a:t>.</a:t>
            </a:r>
          </a:p>
          <a:p>
            <a:r>
              <a:rPr lang="fr-FR" dirty="0"/>
              <a:t>Exemple : "9 x 8"</a:t>
            </a:r>
          </a:p>
          <a:p>
            <a:r>
              <a:rPr lang="fr-FR" dirty="0"/>
              <a:t>- Explicitation de la commutativité de la </a:t>
            </a:r>
            <a:r>
              <a:rPr lang="fr-FR" dirty="0" smtClean="0"/>
              <a:t>multiplication </a:t>
            </a:r>
            <a:r>
              <a:rPr lang="fr-FR" dirty="0"/>
              <a:t>: il y a neuf fois 8 carreaux, mais</a:t>
            </a:r>
          </a:p>
          <a:p>
            <a:r>
              <a:rPr lang="fr-FR" dirty="0"/>
              <a:t>il y a aussi huit fois 9 carreaux, selon la façon dont on regarde le rectangle ; on peut</a:t>
            </a:r>
          </a:p>
          <a:p>
            <a:r>
              <a:rPr lang="fr-FR" dirty="0"/>
              <a:t>donc écrire "9x8" ou "8x9", au choix.</a:t>
            </a:r>
          </a:p>
        </p:txBody>
      </p:sp>
      <p:sp>
        <p:nvSpPr>
          <p:cNvPr id="8" name="Rectangle 7"/>
          <p:cNvSpPr/>
          <p:nvPr/>
        </p:nvSpPr>
        <p:spPr>
          <a:xfrm>
            <a:off x="395534" y="3879047"/>
            <a:ext cx="8592955" cy="2031325"/>
          </a:xfrm>
          <a:prstGeom prst="rect">
            <a:avLst/>
          </a:prstGeom>
          <a:solidFill>
            <a:schemeClr val="bg1"/>
          </a:solidFill>
        </p:spPr>
        <p:txBody>
          <a:bodyPr wrap="square">
            <a:spAutoFit/>
          </a:bodyPr>
          <a:lstStyle/>
          <a:p>
            <a:r>
              <a:rPr lang="fr-FR" dirty="0"/>
              <a:t>EXPLOITATION</a:t>
            </a:r>
          </a:p>
          <a:p>
            <a:r>
              <a:rPr lang="fr-FR" dirty="0"/>
              <a:t>- Repasser d'une nouvelle couleur (feutre ou surligneur) le contour de quelques</a:t>
            </a:r>
          </a:p>
          <a:p>
            <a:r>
              <a:rPr lang="fr-FR" dirty="0"/>
              <a:t>rectangles présents sur la planche et écrire à l'intérieur une écriture multiplicative ; puis</a:t>
            </a:r>
          </a:p>
          <a:p>
            <a:r>
              <a:rPr lang="fr-FR" dirty="0"/>
              <a:t>sur l'autre exemplaire de la planche, écrire aux mêmes places les produits correspondant</a:t>
            </a:r>
          </a:p>
          <a:p>
            <a:r>
              <a:rPr lang="fr-FR" dirty="0"/>
              <a:t>(calculette possible). </a:t>
            </a:r>
            <a:endParaRPr lang="fr-FR" dirty="0" smtClean="0"/>
          </a:p>
          <a:p>
            <a:r>
              <a:rPr lang="fr-FR" dirty="0" smtClean="0"/>
              <a:t>Exemple </a:t>
            </a:r>
            <a:r>
              <a:rPr lang="fr-FR" dirty="0"/>
              <a:t>: "9 x 7" et "63"</a:t>
            </a:r>
          </a:p>
          <a:p>
            <a:r>
              <a:rPr lang="fr-FR" dirty="0"/>
              <a:t>- Apprendre par </a:t>
            </a:r>
            <a:r>
              <a:rPr lang="fr-FR" dirty="0" smtClean="0"/>
              <a:t>cœur </a:t>
            </a:r>
            <a:r>
              <a:rPr lang="fr-FR" dirty="0"/>
              <a:t>ces rectangles.</a:t>
            </a:r>
          </a:p>
        </p:txBody>
      </p:sp>
    </p:spTree>
    <p:extLst>
      <p:ext uri="{BB962C8B-B14F-4D97-AF65-F5344CB8AC3E}">
        <p14:creationId xmlns:p14="http://schemas.microsoft.com/office/powerpoint/2010/main" val="356006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Rectangle 4"/>
          <p:cNvSpPr/>
          <p:nvPr/>
        </p:nvSpPr>
        <p:spPr>
          <a:xfrm>
            <a:off x="301664" y="151458"/>
            <a:ext cx="8808978" cy="2308324"/>
          </a:xfrm>
          <a:prstGeom prst="rect">
            <a:avLst/>
          </a:prstGeom>
          <a:solidFill>
            <a:schemeClr val="bg1"/>
          </a:solidFill>
        </p:spPr>
        <p:txBody>
          <a:bodyPr wrap="square">
            <a:spAutoFit/>
          </a:bodyPr>
          <a:lstStyle/>
          <a:p>
            <a:r>
              <a:rPr lang="fr-FR" dirty="0"/>
              <a:t>· </a:t>
            </a:r>
            <a:r>
              <a:rPr lang="fr-FR" b="1" dirty="0"/>
              <a:t>EXPÉRIMENTATION 3 : toutes les tables</a:t>
            </a:r>
          </a:p>
          <a:p>
            <a:r>
              <a:rPr lang="fr-FR" dirty="0"/>
              <a:t>- Repasser d'une nouvelle couleur le contour de quelques autres rectangles et écrire à</a:t>
            </a:r>
          </a:p>
          <a:p>
            <a:r>
              <a:rPr lang="fr-FR" dirty="0"/>
              <a:t>l'intérieur une des deux écritures multiplicatives possibles (au choix), puis sur l'autre</a:t>
            </a:r>
          </a:p>
          <a:p>
            <a:r>
              <a:rPr lang="fr-FR" dirty="0"/>
              <a:t>exemplaire de la planche, écrire aux mêmes places les produits correspondant</a:t>
            </a:r>
          </a:p>
          <a:p>
            <a:r>
              <a:rPr lang="fr-FR" dirty="0"/>
              <a:t>(calculette possible).</a:t>
            </a:r>
          </a:p>
          <a:p>
            <a:r>
              <a:rPr lang="fr-FR" dirty="0"/>
              <a:t>- Idem avec les derniers rectangles.</a:t>
            </a:r>
          </a:p>
          <a:p>
            <a:r>
              <a:rPr lang="fr-FR" dirty="0"/>
              <a:t>- Faire la liste de tous les produits rangés en ordre décroissant [il y a 31 </a:t>
            </a:r>
            <a:r>
              <a:rPr lang="fr-FR" dirty="0" smtClean="0"/>
              <a:t>nombres-produits</a:t>
            </a:r>
            <a:endParaRPr lang="fr-FR" dirty="0"/>
          </a:p>
          <a:p>
            <a:r>
              <a:rPr lang="fr-FR" dirty="0"/>
              <a:t>pour 36 écritures multiplicatives différentes] : 81, 72,…, 4.</a:t>
            </a:r>
          </a:p>
        </p:txBody>
      </p:sp>
      <p:sp>
        <p:nvSpPr>
          <p:cNvPr id="6" name="Rectangle 5"/>
          <p:cNvSpPr/>
          <p:nvPr/>
        </p:nvSpPr>
        <p:spPr>
          <a:xfrm>
            <a:off x="301663" y="2636912"/>
            <a:ext cx="8686827" cy="1200329"/>
          </a:xfrm>
          <a:prstGeom prst="rect">
            <a:avLst/>
          </a:prstGeom>
          <a:solidFill>
            <a:schemeClr val="bg1"/>
          </a:solidFill>
        </p:spPr>
        <p:txBody>
          <a:bodyPr wrap="square">
            <a:spAutoFit/>
          </a:bodyPr>
          <a:lstStyle/>
          <a:p>
            <a:r>
              <a:rPr lang="fr-FR" dirty="0"/>
              <a:t>EXPLICITATION</a:t>
            </a:r>
          </a:p>
          <a:p>
            <a:r>
              <a:rPr lang="fr-FR" dirty="0"/>
              <a:t>À partir des huit produits présents en haut de la planche (les 2 lignes horizontales</a:t>
            </a:r>
          </a:p>
          <a:p>
            <a:r>
              <a:rPr lang="fr-FR" dirty="0"/>
              <a:t>supérieures), dégager les règles de construction d'une table de multiplication : ajout</a:t>
            </a:r>
          </a:p>
          <a:p>
            <a:r>
              <a:rPr lang="fr-FR" dirty="0"/>
              <a:t>d'une ligne ou d'une colonne pour passer de n x m à (n+1) x m.</a:t>
            </a:r>
          </a:p>
        </p:txBody>
      </p:sp>
      <p:sp>
        <p:nvSpPr>
          <p:cNvPr id="7" name="Rectangle 6"/>
          <p:cNvSpPr/>
          <p:nvPr/>
        </p:nvSpPr>
        <p:spPr>
          <a:xfrm>
            <a:off x="301664" y="4005064"/>
            <a:ext cx="8686826" cy="2585323"/>
          </a:xfrm>
          <a:prstGeom prst="rect">
            <a:avLst/>
          </a:prstGeom>
          <a:solidFill>
            <a:schemeClr val="bg1"/>
          </a:solidFill>
        </p:spPr>
        <p:txBody>
          <a:bodyPr wrap="square">
            <a:spAutoFit/>
          </a:bodyPr>
          <a:lstStyle/>
          <a:p>
            <a:r>
              <a:rPr lang="fr-FR" dirty="0"/>
              <a:t>EXPLOITATION</a:t>
            </a:r>
          </a:p>
          <a:p>
            <a:r>
              <a:rPr lang="fr-FR" dirty="0"/>
              <a:t>- Apprentissage par </a:t>
            </a:r>
            <a:r>
              <a:rPr lang="fr-FR" dirty="0" smtClean="0"/>
              <a:t>cœur </a:t>
            </a:r>
            <a:r>
              <a:rPr lang="fr-FR" dirty="0"/>
              <a:t>(progressif) de tous les produits présents sur la planche.</a:t>
            </a:r>
          </a:p>
          <a:p>
            <a:r>
              <a:rPr lang="fr-FR" dirty="0"/>
              <a:t>L'élève superpose les 2 exemplaires de la planche et peut s'</a:t>
            </a:r>
            <a:r>
              <a:rPr lang="fr-FR" dirty="0" err="1"/>
              <a:t>auto-évaluer</a:t>
            </a:r>
            <a:r>
              <a:rPr lang="fr-FR" dirty="0"/>
              <a:t>.</a:t>
            </a:r>
          </a:p>
          <a:p>
            <a:r>
              <a:rPr lang="fr-FR" dirty="0"/>
              <a:t>- Évaluation continue : l'enseignant inscrit un point de couleur dans un des carreaux des</a:t>
            </a:r>
          </a:p>
          <a:p>
            <a:r>
              <a:rPr lang="fr-FR" dirty="0" smtClean="0"/>
              <a:t>rectangles ou carrés à chaque fois que ce rectangle ou carré est su par cœur ; quand une </a:t>
            </a:r>
            <a:r>
              <a:rPr lang="fr-FR" dirty="0"/>
              <a:t>bonne partie de la forme est couverte de points, on peut considérer que l'élève la</a:t>
            </a:r>
          </a:p>
          <a:p>
            <a:r>
              <a:rPr lang="fr-FR" dirty="0"/>
              <a:t>maîtrise et il peut en colorier toute la surface au crayon de couleur. Au fil du temps,</a:t>
            </a:r>
          </a:p>
          <a:p>
            <a:r>
              <a:rPr lang="fr-FR" dirty="0"/>
              <a:t>l'enfant comme l'enseignant peuvent ainsi apprécier les progrès et évaluer visuellement</a:t>
            </a:r>
          </a:p>
          <a:p>
            <a:r>
              <a:rPr lang="fr-FR" dirty="0"/>
              <a:t>ce qu'il reste à travailler.</a:t>
            </a:r>
          </a:p>
        </p:txBody>
      </p:sp>
    </p:spTree>
    <p:extLst>
      <p:ext uri="{BB962C8B-B14F-4D97-AF65-F5344CB8AC3E}">
        <p14:creationId xmlns:p14="http://schemas.microsoft.com/office/powerpoint/2010/main" val="260854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Rectangle 4"/>
          <p:cNvSpPr/>
          <p:nvPr/>
        </p:nvSpPr>
        <p:spPr>
          <a:xfrm>
            <a:off x="539552" y="1305342"/>
            <a:ext cx="8136904" cy="2585323"/>
          </a:xfrm>
          <a:prstGeom prst="rect">
            <a:avLst/>
          </a:prstGeom>
          <a:solidFill>
            <a:schemeClr val="bg1"/>
          </a:solidFill>
        </p:spPr>
        <p:txBody>
          <a:bodyPr wrap="square">
            <a:spAutoFit/>
          </a:bodyPr>
          <a:lstStyle/>
          <a:p>
            <a:r>
              <a:rPr lang="fr-FR" dirty="0"/>
              <a:t>EXTENSION</a:t>
            </a:r>
          </a:p>
          <a:p>
            <a:r>
              <a:rPr lang="fr-FR" dirty="0"/>
              <a:t>- Chaque élève trace un chemin qui permet de relier le centre de toutes les formes</a:t>
            </a:r>
          </a:p>
          <a:p>
            <a:r>
              <a:rPr lang="fr-FR" dirty="0"/>
              <a:t>présentes sur la planche ; il faut partir d'une case et la relier au centre de toutes les</a:t>
            </a:r>
          </a:p>
          <a:p>
            <a:r>
              <a:rPr lang="fr-FR" dirty="0"/>
              <a:t>autres cases, successivement, sans doublon ni omission. [exemple fig. 3]. Utilisation </a:t>
            </a:r>
            <a:r>
              <a:rPr lang="fr-FR" dirty="0" smtClean="0"/>
              <a:t>du chemin </a:t>
            </a:r>
            <a:r>
              <a:rPr lang="fr-FR" dirty="0"/>
              <a:t>comme parcours individuel pour l'apprentissage ou la récitation des tables.</a:t>
            </a:r>
          </a:p>
          <a:p>
            <a:r>
              <a:rPr lang="fr-FR" dirty="0"/>
              <a:t>- Pour les produits les plus rétifs à la mémorisation : découper les formes</a:t>
            </a:r>
          </a:p>
          <a:p>
            <a:r>
              <a:rPr lang="fr-FR" dirty="0"/>
              <a:t>correspondantes et les agencer sur une feuille blanche de façon originale (ou en pavage</a:t>
            </a:r>
            <a:r>
              <a:rPr lang="fr-FR" dirty="0" smtClean="0"/>
              <a:t>), puis </a:t>
            </a:r>
            <a:r>
              <a:rPr lang="fr-FR" dirty="0"/>
              <a:t>les apprendre en s'appuyant sur la mémoire visuelle.</a:t>
            </a:r>
          </a:p>
        </p:txBody>
      </p:sp>
    </p:spTree>
    <p:extLst>
      <p:ext uri="{BB962C8B-B14F-4D97-AF65-F5344CB8AC3E}">
        <p14:creationId xmlns:p14="http://schemas.microsoft.com/office/powerpoint/2010/main" val="227728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rée manuelle 5"/>
          <p:cNvSpPr/>
          <p:nvPr/>
        </p:nvSpPr>
        <p:spPr>
          <a:xfrm>
            <a:off x="4829175" y="5778500"/>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7" name="Espace réservé du contenu 6"/>
          <p:cNvSpPr>
            <a:spLocks noGrp="1"/>
          </p:cNvSpPr>
          <p:nvPr>
            <p:ph idx="1"/>
          </p:nvPr>
        </p:nvSpPr>
        <p:spPr>
          <a:xfrm>
            <a:off x="313899" y="2606723"/>
            <a:ext cx="8475259" cy="2743200"/>
          </a:xfrm>
        </p:spPr>
        <p:txBody>
          <a:bodyPr/>
          <a:lstStyle/>
          <a:p>
            <a:pPr marL="0" indent="0" algn="just">
              <a:lnSpc>
                <a:spcPct val="150000"/>
              </a:lnSpc>
              <a:buNone/>
            </a:pPr>
            <a:r>
              <a:rPr lang="fr-FR" sz="2800" dirty="0" smtClean="0"/>
              <a:t>	L’efficacité d’une procédure est également fonction du </a:t>
            </a:r>
            <a:r>
              <a:rPr lang="fr-FR" sz="2800" u="sng" dirty="0" smtClean="0"/>
              <a:t>nombre de recours à la mémoire de travail (stockage)</a:t>
            </a:r>
            <a:r>
              <a:rPr lang="fr-FR" sz="2800" dirty="0" smtClean="0"/>
              <a:t>, ce nombre de recours étant lui-même dépendant de la connaissance des nombres et des faits numériques.</a:t>
            </a:r>
            <a:endParaRPr lang="fr-FR" sz="2800" dirty="0"/>
          </a:p>
        </p:txBody>
      </p:sp>
      <p:sp>
        <p:nvSpPr>
          <p:cNvPr id="4" name="ZoneTexte 3"/>
          <p:cNvSpPr txBox="1"/>
          <p:nvPr/>
        </p:nvSpPr>
        <p:spPr>
          <a:xfrm>
            <a:off x="457200" y="545910"/>
            <a:ext cx="7948613" cy="646331"/>
          </a:xfrm>
          <a:prstGeom prst="rect">
            <a:avLst/>
          </a:prstGeom>
          <a:noFill/>
        </p:spPr>
        <p:txBody>
          <a:bodyPr wrap="square" rtlCol="0">
            <a:spAutoFit/>
          </a:bodyPr>
          <a:lstStyle/>
          <a:p>
            <a:r>
              <a:rPr lang="fr-FR" sz="3600" b="1" dirty="0" smtClean="0">
                <a:solidFill>
                  <a:srgbClr val="FF0000"/>
                </a:solidFill>
              </a:rPr>
              <a:t>1) Comment calcule-t-on mentalement ?</a:t>
            </a:r>
            <a:endParaRPr lang="fr-FR" sz="3600" b="1" dirty="0">
              <a:solidFill>
                <a:srgbClr val="FF0000"/>
              </a:solidFill>
            </a:endParaRPr>
          </a:p>
        </p:txBody>
      </p:sp>
      <p:sp>
        <p:nvSpPr>
          <p:cNvPr id="5" name="ZoneTexte 4"/>
          <p:cNvSpPr txBox="1"/>
          <p:nvPr/>
        </p:nvSpPr>
        <p:spPr>
          <a:xfrm>
            <a:off x="655093" y="1376907"/>
            <a:ext cx="7750719" cy="584775"/>
          </a:xfrm>
          <a:prstGeom prst="rect">
            <a:avLst/>
          </a:prstGeom>
          <a:noFill/>
        </p:spPr>
        <p:txBody>
          <a:bodyPr wrap="square" rtlCol="0">
            <a:spAutoFit/>
          </a:bodyPr>
          <a:lstStyle/>
          <a:p>
            <a:pPr algn="ctr"/>
            <a:r>
              <a:rPr lang="fr-FR" sz="3200" b="1" dirty="0" smtClean="0"/>
              <a:t>La mémoire de travail (de stockage)</a:t>
            </a:r>
            <a:endParaRPr lang="fr-FR" sz="3200" b="1" dirty="0"/>
          </a:p>
        </p:txBody>
      </p:sp>
    </p:spTree>
    <p:extLst>
      <p:ext uri="{BB962C8B-B14F-4D97-AF65-F5344CB8AC3E}">
        <p14:creationId xmlns:p14="http://schemas.microsoft.com/office/powerpoint/2010/main" val="2853719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Rectangle 4"/>
          <p:cNvSpPr/>
          <p:nvPr/>
        </p:nvSpPr>
        <p:spPr>
          <a:xfrm>
            <a:off x="515550" y="134635"/>
            <a:ext cx="8136904" cy="2031325"/>
          </a:xfrm>
          <a:prstGeom prst="rect">
            <a:avLst/>
          </a:prstGeom>
          <a:solidFill>
            <a:schemeClr val="bg1"/>
          </a:solidFill>
        </p:spPr>
        <p:txBody>
          <a:bodyPr wrap="square">
            <a:spAutoFit/>
          </a:bodyPr>
          <a:lstStyle/>
          <a:p>
            <a:r>
              <a:rPr lang="fr-FR" dirty="0"/>
              <a:t>· </a:t>
            </a:r>
            <a:r>
              <a:rPr lang="fr-FR" b="1" dirty="0"/>
              <a:t>EXPÉRIMENTATION 4 : la géométrie des nombres</a:t>
            </a:r>
          </a:p>
          <a:p>
            <a:r>
              <a:rPr lang="fr-FR" dirty="0"/>
              <a:t>- Trouver des carrés ou rectangles présents sur la planche qui contiennent un nombre</a:t>
            </a:r>
          </a:p>
          <a:p>
            <a:r>
              <a:rPr lang="fr-FR" dirty="0"/>
              <a:t>égal de carreaux alors qu'ils n'ont pas la même forme (et sont donc associés à des</a:t>
            </a:r>
          </a:p>
          <a:p>
            <a:r>
              <a:rPr lang="fr-FR" dirty="0"/>
              <a:t>écritures multiplicatives différentes) [3x4 et 6x2, 8x3 et 6x4, 6x6 et 9x4, 3x6 et 2x9,</a:t>
            </a:r>
          </a:p>
          <a:p>
            <a:r>
              <a:rPr lang="fr-FR" dirty="0"/>
              <a:t>4x4 et 2x8].</a:t>
            </a:r>
          </a:p>
          <a:p>
            <a:r>
              <a:rPr lang="fr-FR" dirty="0"/>
              <a:t>- Par découpage puis recomposition de quadrillages, passer de l'une à l'autre de ces</a:t>
            </a:r>
          </a:p>
          <a:p>
            <a:r>
              <a:rPr lang="fr-FR" dirty="0"/>
              <a:t>écritures sur une ou deux paires prises comme exemple.</a:t>
            </a:r>
          </a:p>
        </p:txBody>
      </p:sp>
      <p:sp>
        <p:nvSpPr>
          <p:cNvPr id="6" name="Rectangle 5"/>
          <p:cNvSpPr/>
          <p:nvPr/>
        </p:nvSpPr>
        <p:spPr>
          <a:xfrm>
            <a:off x="515550" y="2413338"/>
            <a:ext cx="8136904" cy="1477328"/>
          </a:xfrm>
          <a:prstGeom prst="rect">
            <a:avLst/>
          </a:prstGeom>
          <a:solidFill>
            <a:schemeClr val="bg1"/>
          </a:solidFill>
        </p:spPr>
        <p:txBody>
          <a:bodyPr wrap="square">
            <a:spAutoFit/>
          </a:bodyPr>
          <a:lstStyle/>
          <a:p>
            <a:r>
              <a:rPr lang="fr-FR" dirty="0"/>
              <a:t>EXPLICITATION</a:t>
            </a:r>
          </a:p>
          <a:p>
            <a:r>
              <a:rPr lang="fr-FR" dirty="0"/>
              <a:t>Il y a trois types de nombres entiers : ceux qui peuvent se disposer en carré (les "carrés",</a:t>
            </a:r>
          </a:p>
          <a:p>
            <a:r>
              <a:rPr lang="fr-FR" dirty="0"/>
              <a:t>exemple : 16=4x4), ceux qui peuvent se disposer en rectangle (exemple : 12=3x4), </a:t>
            </a:r>
            <a:r>
              <a:rPr lang="fr-FR" dirty="0" smtClean="0"/>
              <a:t>ceux qui </a:t>
            </a:r>
            <a:r>
              <a:rPr lang="fr-FR" dirty="0"/>
              <a:t>ne peuvent que se mettre en ligne (les nombres premiers, exemple : 7).</a:t>
            </a:r>
          </a:p>
        </p:txBody>
      </p:sp>
      <p:sp>
        <p:nvSpPr>
          <p:cNvPr id="7" name="Rectangle 6"/>
          <p:cNvSpPr/>
          <p:nvPr/>
        </p:nvSpPr>
        <p:spPr>
          <a:xfrm>
            <a:off x="515550" y="4221088"/>
            <a:ext cx="8136904" cy="1200329"/>
          </a:xfrm>
          <a:prstGeom prst="rect">
            <a:avLst/>
          </a:prstGeom>
          <a:solidFill>
            <a:schemeClr val="bg1"/>
          </a:solidFill>
        </p:spPr>
        <p:txBody>
          <a:bodyPr wrap="square">
            <a:spAutoFit/>
          </a:bodyPr>
          <a:lstStyle/>
          <a:p>
            <a:r>
              <a:rPr lang="fr-FR" dirty="0"/>
              <a:t>EXPLOITATION</a:t>
            </a:r>
          </a:p>
          <a:p>
            <a:r>
              <a:rPr lang="fr-FR" dirty="0"/>
              <a:t>Choisir un nombre inférieur à 10 et construire, sur une feuille de papier quadrillé, la</a:t>
            </a:r>
          </a:p>
          <a:p>
            <a:r>
              <a:rPr lang="fr-FR" dirty="0"/>
              <a:t>suite des quadrillages qui figurent ses multiples (c'est-à-dire la table de multiplication</a:t>
            </a:r>
          </a:p>
          <a:p>
            <a:r>
              <a:rPr lang="fr-FR" dirty="0"/>
              <a:t>du nombre choisi), de nx1 jusqu'à n x 11 ou n x 12.</a:t>
            </a:r>
          </a:p>
        </p:txBody>
      </p:sp>
    </p:spTree>
    <p:extLst>
      <p:ext uri="{BB962C8B-B14F-4D97-AF65-F5344CB8AC3E}">
        <p14:creationId xmlns:p14="http://schemas.microsoft.com/office/powerpoint/2010/main" val="798750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Rectangle 4"/>
          <p:cNvSpPr/>
          <p:nvPr/>
        </p:nvSpPr>
        <p:spPr>
          <a:xfrm>
            <a:off x="515550" y="1412776"/>
            <a:ext cx="8136904" cy="2585323"/>
          </a:xfrm>
          <a:prstGeom prst="rect">
            <a:avLst/>
          </a:prstGeom>
          <a:solidFill>
            <a:schemeClr val="bg1"/>
          </a:solidFill>
        </p:spPr>
        <p:txBody>
          <a:bodyPr wrap="square">
            <a:spAutoFit/>
          </a:bodyPr>
          <a:lstStyle/>
          <a:p>
            <a:r>
              <a:rPr lang="fr-FR" dirty="0"/>
              <a:t>EXTENSION</a:t>
            </a:r>
          </a:p>
          <a:p>
            <a:pPr marL="285750" indent="-285750">
              <a:buFontTx/>
              <a:buChar char="-"/>
            </a:pPr>
            <a:r>
              <a:rPr lang="fr-FR" dirty="0" smtClean="0"/>
              <a:t>Découper </a:t>
            </a:r>
            <a:r>
              <a:rPr lang="fr-FR" dirty="0"/>
              <a:t>et recomposer la forme 6x6 en un rectangle 4x9, et vice versa</a:t>
            </a:r>
            <a:r>
              <a:rPr lang="fr-FR" dirty="0" smtClean="0"/>
              <a:t>.</a:t>
            </a:r>
          </a:p>
          <a:p>
            <a:r>
              <a:rPr lang="fr-FR" dirty="0"/>
              <a:t>- Choisir un nombre supérieur à 100 et essayer de le construire sous la forme d'un</a:t>
            </a:r>
          </a:p>
          <a:p>
            <a:r>
              <a:rPr lang="fr-FR" dirty="0"/>
              <a:t>quadrillage, en déduire les éventuelles écritures multiplicatives qui en rendent compte.</a:t>
            </a:r>
          </a:p>
          <a:p>
            <a:r>
              <a:rPr lang="fr-FR" dirty="0"/>
              <a:t>- Calcul du nombre total de carreaux présents sur la planche [30x37]</a:t>
            </a:r>
          </a:p>
          <a:p>
            <a:r>
              <a:rPr lang="fr-FR" dirty="0"/>
              <a:t>- Vocabulaire et notion de multiple et diviseur : hachurer (sens ///) les multiples de 2,</a:t>
            </a:r>
          </a:p>
          <a:p>
            <a:r>
              <a:rPr lang="fr-FR" dirty="0"/>
              <a:t>hachurer (sens \\\) les multiples de 3 ; alors les produits doublement hachurés sont </a:t>
            </a:r>
            <a:r>
              <a:rPr lang="fr-FR" dirty="0" smtClean="0"/>
              <a:t>les multiples </a:t>
            </a:r>
            <a:r>
              <a:rPr lang="fr-FR" dirty="0"/>
              <a:t>de 6.</a:t>
            </a:r>
          </a:p>
        </p:txBody>
      </p:sp>
    </p:spTree>
    <p:extLst>
      <p:ext uri="{BB962C8B-B14F-4D97-AF65-F5344CB8AC3E}">
        <p14:creationId xmlns:p14="http://schemas.microsoft.com/office/powerpoint/2010/main" val="495143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34635"/>
            <a:ext cx="8808978" cy="6606734"/>
          </a:xfrm>
          <a:prstGeom prst="rect">
            <a:avLst/>
          </a:prstGeom>
        </p:spPr>
      </p:pic>
      <p:sp>
        <p:nvSpPr>
          <p:cNvPr id="5" name="ZoneTexte 4"/>
          <p:cNvSpPr txBox="1"/>
          <p:nvPr/>
        </p:nvSpPr>
        <p:spPr>
          <a:xfrm>
            <a:off x="683568" y="1131827"/>
            <a:ext cx="7776864" cy="1754326"/>
          </a:xfrm>
          <a:prstGeom prst="rect">
            <a:avLst/>
          </a:prstGeom>
          <a:solidFill>
            <a:schemeClr val="bg1"/>
          </a:solidFill>
        </p:spPr>
        <p:txBody>
          <a:bodyPr wrap="square" rtlCol="0">
            <a:spAutoFit/>
          </a:bodyPr>
          <a:lstStyle/>
          <a:p>
            <a:r>
              <a:rPr lang="fr-FR" dirty="0" smtClean="0"/>
              <a:t>La dernière expérimentation a pour titre « multiplication et division ». Elle permet de comprendre qu’</a:t>
            </a:r>
            <a:r>
              <a:rPr lang="fr-FR" dirty="0"/>
              <a:t> </a:t>
            </a:r>
            <a:r>
              <a:rPr lang="fr-FR" dirty="0" smtClean="0"/>
              <a:t>à </a:t>
            </a:r>
            <a:r>
              <a:rPr lang="fr-FR" dirty="0"/>
              <a:t>toute écriture multiplicative peuvent s'associer automatiquement une autre </a:t>
            </a:r>
            <a:r>
              <a:rPr lang="fr-FR" dirty="0" smtClean="0"/>
              <a:t>écriture multiplicative </a:t>
            </a:r>
            <a:r>
              <a:rPr lang="fr-FR" dirty="0"/>
              <a:t>(commutativité) et deux divisions ; notion d'opération "inverse".</a:t>
            </a:r>
            <a:r>
              <a:rPr lang="fr-FR" dirty="0" smtClean="0"/>
              <a:t> </a:t>
            </a:r>
          </a:p>
          <a:p>
            <a:r>
              <a:rPr lang="fr-FR" dirty="0" smtClean="0"/>
              <a:t>Elle permet également de mettre en relation l’aire du carré et du rectangle avec les tables de multiplication.</a:t>
            </a:r>
            <a:endParaRPr lang="fr-FR" dirty="0"/>
          </a:p>
        </p:txBody>
      </p:sp>
    </p:spTree>
    <p:extLst>
      <p:ext uri="{BB962C8B-B14F-4D97-AF65-F5344CB8AC3E}">
        <p14:creationId xmlns:p14="http://schemas.microsoft.com/office/powerpoint/2010/main" val="123084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82612"/>
          </a:xfrm>
        </p:spPr>
        <p:txBody>
          <a:bodyPr/>
          <a:lstStyle/>
          <a:p>
            <a:r>
              <a:rPr lang="fr-FR" b="1" dirty="0"/>
              <a:t>La mémoire de travail </a:t>
            </a:r>
            <a:endParaRPr lang="fr-FR" dirty="0"/>
          </a:p>
        </p:txBody>
      </p:sp>
      <p:sp>
        <p:nvSpPr>
          <p:cNvPr id="5" name="ZoneTexte 4"/>
          <p:cNvSpPr txBox="1"/>
          <p:nvPr/>
        </p:nvSpPr>
        <p:spPr>
          <a:xfrm>
            <a:off x="1525508" y="871835"/>
            <a:ext cx="6248557" cy="1015663"/>
          </a:xfrm>
          <a:prstGeom prst="rect">
            <a:avLst/>
          </a:prstGeom>
          <a:noFill/>
        </p:spPr>
        <p:txBody>
          <a:bodyPr wrap="square" rtlCol="0">
            <a:spAutoFit/>
          </a:bodyPr>
          <a:lstStyle/>
          <a:p>
            <a:r>
              <a:rPr lang="fr-FR" sz="2400" b="1" dirty="0"/>
              <a:t>Calculer : 12x50 </a:t>
            </a:r>
            <a:r>
              <a:rPr lang="fr-FR" sz="2400" b="1" dirty="0" smtClean="0"/>
              <a:t>avec x5 puis x10</a:t>
            </a:r>
            <a:endParaRPr lang="fr-FR" sz="2400" b="1" dirty="0"/>
          </a:p>
          <a:p>
            <a:r>
              <a:rPr lang="fr-FR" dirty="0" smtClean="0"/>
              <a:t>Exemple de </a:t>
            </a:r>
            <a:r>
              <a:rPr lang="fr-FR" dirty="0"/>
              <a:t>2 procédures suivies selon </a:t>
            </a:r>
            <a:r>
              <a:rPr lang="fr-FR" dirty="0" smtClean="0"/>
              <a:t>des </a:t>
            </a:r>
            <a:r>
              <a:rPr lang="fr-FR" dirty="0"/>
              <a:t>habiletés </a:t>
            </a:r>
            <a:r>
              <a:rPr lang="fr-FR" dirty="0" smtClean="0"/>
              <a:t>différentes : </a:t>
            </a:r>
            <a:endParaRPr lang="fr-FR" dirty="0"/>
          </a:p>
          <a:p>
            <a:endParaRPr lang="fr-FR" dirty="0"/>
          </a:p>
        </p:txBody>
      </p:sp>
      <p:sp>
        <p:nvSpPr>
          <p:cNvPr id="6" name="ZoneTexte 5"/>
          <p:cNvSpPr txBox="1"/>
          <p:nvPr/>
        </p:nvSpPr>
        <p:spPr>
          <a:xfrm>
            <a:off x="4079875" y="2141498"/>
            <a:ext cx="954107" cy="461665"/>
          </a:xfrm>
          <a:prstGeom prst="rect">
            <a:avLst/>
          </a:prstGeom>
          <a:noFill/>
        </p:spPr>
        <p:txBody>
          <a:bodyPr wrap="none" rtlCol="0">
            <a:spAutoFit/>
          </a:bodyPr>
          <a:lstStyle/>
          <a:p>
            <a:r>
              <a:rPr lang="fr-FR" sz="2400" b="1" dirty="0" smtClean="0"/>
              <a:t>12x50</a:t>
            </a:r>
            <a:endParaRPr lang="fr-FR" sz="2400" b="1" dirty="0"/>
          </a:p>
        </p:txBody>
      </p:sp>
      <p:sp>
        <p:nvSpPr>
          <p:cNvPr id="7" name="ZoneTexte 6"/>
          <p:cNvSpPr txBox="1"/>
          <p:nvPr/>
        </p:nvSpPr>
        <p:spPr>
          <a:xfrm>
            <a:off x="4159250" y="3046373"/>
            <a:ext cx="794058" cy="461665"/>
          </a:xfrm>
          <a:prstGeom prst="rect">
            <a:avLst/>
          </a:prstGeom>
          <a:noFill/>
        </p:spPr>
        <p:txBody>
          <a:bodyPr wrap="none" rtlCol="0">
            <a:spAutoFit/>
          </a:bodyPr>
          <a:lstStyle/>
          <a:p>
            <a:r>
              <a:rPr lang="fr-FR" sz="2400" b="1" dirty="0" smtClean="0"/>
              <a:t>12x5</a:t>
            </a:r>
            <a:endParaRPr lang="fr-FR" sz="2400" b="1" dirty="0"/>
          </a:p>
        </p:txBody>
      </p:sp>
      <p:cxnSp>
        <p:nvCxnSpPr>
          <p:cNvPr id="9" name="Connecteur droit avec flèche 8"/>
          <p:cNvCxnSpPr>
            <a:stCxn id="6" idx="2"/>
            <a:endCxn id="7" idx="0"/>
          </p:cNvCxnSpPr>
          <p:nvPr/>
        </p:nvCxnSpPr>
        <p:spPr>
          <a:xfrm flipH="1">
            <a:off x="4556279" y="2603163"/>
            <a:ext cx="650" cy="44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2204317" y="4154369"/>
            <a:ext cx="1875558" cy="1015663"/>
          </a:xfrm>
          <a:prstGeom prst="rect">
            <a:avLst/>
          </a:prstGeom>
          <a:noFill/>
        </p:spPr>
        <p:txBody>
          <a:bodyPr wrap="none" rtlCol="0">
            <a:spAutoFit/>
          </a:bodyPr>
          <a:lstStyle/>
          <a:p>
            <a:pPr algn="ctr"/>
            <a:r>
              <a:rPr lang="fr-FR" dirty="0" smtClean="0"/>
              <a:t>12x5 est </a:t>
            </a:r>
          </a:p>
          <a:p>
            <a:pPr algn="ctr"/>
            <a:r>
              <a:rPr lang="fr-FR" dirty="0" smtClean="0"/>
              <a:t>un fait numérique</a:t>
            </a:r>
          </a:p>
          <a:p>
            <a:pPr algn="ctr"/>
            <a:r>
              <a:rPr lang="fr-FR" dirty="0" smtClean="0"/>
              <a:t>=&gt; </a:t>
            </a:r>
            <a:r>
              <a:rPr lang="fr-FR" sz="2400" b="1" dirty="0" smtClean="0"/>
              <a:t>60</a:t>
            </a:r>
            <a:endParaRPr lang="fr-FR" b="1" dirty="0"/>
          </a:p>
        </p:txBody>
      </p:sp>
      <p:cxnSp>
        <p:nvCxnSpPr>
          <p:cNvPr id="12" name="Connecteur droit avec flèche 11"/>
          <p:cNvCxnSpPr>
            <a:stCxn id="7" idx="1"/>
            <a:endCxn id="10" idx="0"/>
          </p:cNvCxnSpPr>
          <p:nvPr/>
        </p:nvCxnSpPr>
        <p:spPr>
          <a:xfrm flipH="1">
            <a:off x="3142096" y="3277206"/>
            <a:ext cx="1017154" cy="877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Image 12"/>
          <p:cNvPicPr>
            <a:picLocks noChangeAspect="1"/>
          </p:cNvPicPr>
          <p:nvPr/>
        </p:nvPicPr>
        <p:blipFill rotWithShape="1">
          <a:blip r:embed="rId3"/>
          <a:srcRect l="30585" r="31915"/>
          <a:stretch/>
        </p:blipFill>
        <p:spPr>
          <a:xfrm flipH="1">
            <a:off x="225267" y="1143606"/>
            <a:ext cx="1300241" cy="1422400"/>
          </a:xfrm>
          <a:prstGeom prst="rect">
            <a:avLst/>
          </a:prstGeom>
        </p:spPr>
      </p:pic>
      <p:pic>
        <p:nvPicPr>
          <p:cNvPr id="14" name="Image 13"/>
          <p:cNvPicPr>
            <a:picLocks noChangeAspect="1"/>
          </p:cNvPicPr>
          <p:nvPr/>
        </p:nvPicPr>
        <p:blipFill rotWithShape="1">
          <a:blip r:embed="rId3"/>
          <a:srcRect l="30585" r="31915"/>
          <a:stretch/>
        </p:blipFill>
        <p:spPr>
          <a:xfrm>
            <a:off x="7774066" y="1143606"/>
            <a:ext cx="1369934" cy="1422400"/>
          </a:xfrm>
          <a:prstGeom prst="rect">
            <a:avLst/>
          </a:prstGeom>
        </p:spPr>
      </p:pic>
      <p:sp>
        <p:nvSpPr>
          <p:cNvPr id="15" name="ZoneTexte 14"/>
          <p:cNvSpPr txBox="1"/>
          <p:nvPr/>
        </p:nvSpPr>
        <p:spPr>
          <a:xfrm>
            <a:off x="-6986" y="2566006"/>
            <a:ext cx="4422605" cy="369332"/>
          </a:xfrm>
          <a:prstGeom prst="rect">
            <a:avLst/>
          </a:prstGeom>
          <a:solidFill>
            <a:srgbClr val="A4FFC4"/>
          </a:solidFill>
        </p:spPr>
        <p:txBody>
          <a:bodyPr wrap="none" rtlCol="0">
            <a:spAutoFit/>
          </a:bodyPr>
          <a:lstStyle/>
          <a:p>
            <a:r>
              <a:rPr lang="fr-FR" dirty="0">
                <a:solidFill>
                  <a:srgbClr val="008000"/>
                </a:solidFill>
              </a:rPr>
              <a:t>M1 : « je devrai multiplier le résultat par 10 </a:t>
            </a:r>
            <a:r>
              <a:rPr lang="fr-FR" dirty="0" smtClean="0">
                <a:solidFill>
                  <a:srgbClr val="008000"/>
                </a:solidFill>
              </a:rPr>
              <a:t>»</a:t>
            </a:r>
            <a:endParaRPr lang="fr-FR" dirty="0">
              <a:solidFill>
                <a:srgbClr val="008000"/>
              </a:solidFill>
            </a:endParaRPr>
          </a:p>
        </p:txBody>
      </p:sp>
      <p:sp>
        <p:nvSpPr>
          <p:cNvPr id="16" name="ZoneTexte 15"/>
          <p:cNvSpPr txBox="1"/>
          <p:nvPr/>
        </p:nvSpPr>
        <p:spPr>
          <a:xfrm>
            <a:off x="4721395" y="2566006"/>
            <a:ext cx="4422605" cy="369332"/>
          </a:xfrm>
          <a:prstGeom prst="rect">
            <a:avLst/>
          </a:prstGeom>
          <a:solidFill>
            <a:srgbClr val="A4FFC4"/>
          </a:solidFill>
        </p:spPr>
        <p:txBody>
          <a:bodyPr wrap="none" rtlCol="0">
            <a:spAutoFit/>
          </a:bodyPr>
          <a:lstStyle/>
          <a:p>
            <a:r>
              <a:rPr lang="fr-FR" dirty="0">
                <a:solidFill>
                  <a:srgbClr val="008000"/>
                </a:solidFill>
              </a:rPr>
              <a:t>M1 : « je devrai multiplier le résultat par 10 </a:t>
            </a:r>
            <a:r>
              <a:rPr lang="fr-FR" dirty="0" smtClean="0">
                <a:solidFill>
                  <a:srgbClr val="008000"/>
                </a:solidFill>
              </a:rPr>
              <a:t>»</a:t>
            </a:r>
            <a:endParaRPr lang="fr-FR" dirty="0">
              <a:solidFill>
                <a:srgbClr val="008000"/>
              </a:solidFill>
            </a:endParaRPr>
          </a:p>
        </p:txBody>
      </p:sp>
      <p:sp>
        <p:nvSpPr>
          <p:cNvPr id="17" name="ZoneTexte 16"/>
          <p:cNvSpPr txBox="1"/>
          <p:nvPr/>
        </p:nvSpPr>
        <p:spPr>
          <a:xfrm>
            <a:off x="4643528" y="4154369"/>
            <a:ext cx="1875558" cy="1015663"/>
          </a:xfrm>
          <a:prstGeom prst="rect">
            <a:avLst/>
          </a:prstGeom>
          <a:noFill/>
        </p:spPr>
        <p:txBody>
          <a:bodyPr wrap="none" rtlCol="0">
            <a:spAutoFit/>
          </a:bodyPr>
          <a:lstStyle/>
          <a:p>
            <a:r>
              <a:rPr lang="fr-FR" dirty="0"/>
              <a:t>Si 12x5 </a:t>
            </a:r>
            <a:r>
              <a:rPr lang="fr-FR" dirty="0" smtClean="0"/>
              <a:t>n’est pas</a:t>
            </a:r>
          </a:p>
          <a:p>
            <a:r>
              <a:rPr lang="fr-FR" dirty="0" smtClean="0"/>
              <a:t>un </a:t>
            </a:r>
            <a:r>
              <a:rPr lang="fr-FR" dirty="0"/>
              <a:t>fait </a:t>
            </a:r>
            <a:r>
              <a:rPr lang="fr-FR" dirty="0" smtClean="0"/>
              <a:t>numérique</a:t>
            </a:r>
            <a:endParaRPr lang="fr-FR" dirty="0"/>
          </a:p>
          <a:p>
            <a:r>
              <a:rPr lang="fr-FR" dirty="0"/>
              <a:t>=&gt; </a:t>
            </a:r>
            <a:r>
              <a:rPr lang="fr-FR" sz="2400" b="1" dirty="0" smtClean="0"/>
              <a:t>10x5</a:t>
            </a:r>
            <a:endParaRPr lang="fr-FR" sz="2400" b="1" dirty="0"/>
          </a:p>
        </p:txBody>
      </p:sp>
      <p:cxnSp>
        <p:nvCxnSpPr>
          <p:cNvPr id="19" name="Connecteur droit avec flèche 18"/>
          <p:cNvCxnSpPr>
            <a:stCxn id="7" idx="3"/>
            <a:endCxn id="17" idx="0"/>
          </p:cNvCxnSpPr>
          <p:nvPr/>
        </p:nvCxnSpPr>
        <p:spPr>
          <a:xfrm>
            <a:off x="4953308" y="3277206"/>
            <a:ext cx="627999" cy="877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6400878" y="4246702"/>
            <a:ext cx="2746375" cy="923330"/>
          </a:xfrm>
          <a:prstGeom prst="rect">
            <a:avLst/>
          </a:prstGeom>
          <a:solidFill>
            <a:srgbClr val="FFDAC8"/>
          </a:solidFill>
        </p:spPr>
        <p:txBody>
          <a:bodyPr wrap="square" rtlCol="0">
            <a:spAutoFit/>
          </a:bodyPr>
          <a:lstStyle/>
          <a:p>
            <a:r>
              <a:rPr lang="fr-FR" dirty="0">
                <a:solidFill>
                  <a:srgbClr val="FF6600"/>
                </a:solidFill>
              </a:rPr>
              <a:t>M1 M2 : « je devrai ajouter 2x5=</a:t>
            </a:r>
            <a:r>
              <a:rPr lang="fr-FR" dirty="0" smtClean="0">
                <a:solidFill>
                  <a:srgbClr val="FF6600"/>
                </a:solidFill>
              </a:rPr>
              <a:t>10 au </a:t>
            </a:r>
            <a:r>
              <a:rPr lang="fr-FR" dirty="0">
                <a:solidFill>
                  <a:srgbClr val="FF6600"/>
                </a:solidFill>
              </a:rPr>
              <a:t>résultat de 10x5 »</a:t>
            </a:r>
            <a:endParaRPr lang="fr-FR" dirty="0">
              <a:solidFill>
                <a:srgbClr val="FF6600"/>
              </a:solidFill>
              <a:effectLst/>
            </a:endParaRPr>
          </a:p>
        </p:txBody>
      </p:sp>
      <p:sp>
        <p:nvSpPr>
          <p:cNvPr id="24" name="ZoneTexte 23"/>
          <p:cNvSpPr txBox="1"/>
          <p:nvPr/>
        </p:nvSpPr>
        <p:spPr>
          <a:xfrm>
            <a:off x="5332982" y="5445124"/>
            <a:ext cx="496650" cy="461665"/>
          </a:xfrm>
          <a:prstGeom prst="rect">
            <a:avLst/>
          </a:prstGeom>
          <a:noFill/>
        </p:spPr>
        <p:txBody>
          <a:bodyPr wrap="none" rtlCol="0">
            <a:spAutoFit/>
          </a:bodyPr>
          <a:lstStyle/>
          <a:p>
            <a:r>
              <a:rPr lang="fr-FR" sz="2400" b="1" dirty="0" smtClean="0"/>
              <a:t>50</a:t>
            </a:r>
            <a:endParaRPr lang="fr-FR" sz="2400" b="1" dirty="0"/>
          </a:p>
        </p:txBody>
      </p:sp>
      <p:sp>
        <p:nvSpPr>
          <p:cNvPr id="25" name="ZoneTexte 24"/>
          <p:cNvSpPr txBox="1"/>
          <p:nvPr/>
        </p:nvSpPr>
        <p:spPr>
          <a:xfrm>
            <a:off x="5084657" y="6033789"/>
            <a:ext cx="496650" cy="461665"/>
          </a:xfrm>
          <a:prstGeom prst="rect">
            <a:avLst/>
          </a:prstGeom>
          <a:noFill/>
        </p:spPr>
        <p:txBody>
          <a:bodyPr wrap="none" rtlCol="0">
            <a:spAutoFit/>
          </a:bodyPr>
          <a:lstStyle/>
          <a:p>
            <a:r>
              <a:rPr lang="fr-FR" sz="2400" b="1" dirty="0" smtClean="0"/>
              <a:t>60</a:t>
            </a:r>
            <a:endParaRPr lang="fr-FR" sz="2400" b="1" dirty="0"/>
          </a:p>
        </p:txBody>
      </p:sp>
      <p:sp>
        <p:nvSpPr>
          <p:cNvPr id="26" name="ZoneTexte 25"/>
          <p:cNvSpPr txBox="1"/>
          <p:nvPr/>
        </p:nvSpPr>
        <p:spPr>
          <a:xfrm>
            <a:off x="4167294" y="6355158"/>
            <a:ext cx="652643" cy="461665"/>
          </a:xfrm>
          <a:prstGeom prst="rect">
            <a:avLst/>
          </a:prstGeom>
          <a:noFill/>
        </p:spPr>
        <p:txBody>
          <a:bodyPr wrap="none" rtlCol="0">
            <a:spAutoFit/>
          </a:bodyPr>
          <a:lstStyle/>
          <a:p>
            <a:r>
              <a:rPr lang="fr-FR" sz="2400" b="1" dirty="0" smtClean="0"/>
              <a:t>600</a:t>
            </a:r>
            <a:endParaRPr lang="fr-FR" sz="2400" b="1" dirty="0"/>
          </a:p>
        </p:txBody>
      </p:sp>
      <p:cxnSp>
        <p:nvCxnSpPr>
          <p:cNvPr id="28" name="Connecteur droit avec flèche 27"/>
          <p:cNvCxnSpPr>
            <a:stCxn id="17" idx="2"/>
            <a:endCxn id="24" idx="0"/>
          </p:cNvCxnSpPr>
          <p:nvPr/>
        </p:nvCxnSpPr>
        <p:spPr>
          <a:xfrm>
            <a:off x="5581307" y="5170032"/>
            <a:ext cx="0" cy="275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a:stCxn id="24" idx="2"/>
            <a:endCxn id="25" idx="0"/>
          </p:cNvCxnSpPr>
          <p:nvPr/>
        </p:nvCxnSpPr>
        <p:spPr>
          <a:xfrm flipH="1">
            <a:off x="5332982" y="5906789"/>
            <a:ext cx="248325" cy="12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a:stCxn id="25" idx="2"/>
            <a:endCxn id="26" idx="3"/>
          </p:cNvCxnSpPr>
          <p:nvPr/>
        </p:nvCxnSpPr>
        <p:spPr>
          <a:xfrm flipH="1">
            <a:off x="4819937" y="6495454"/>
            <a:ext cx="513045" cy="90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stCxn id="10" idx="2"/>
            <a:endCxn id="26" idx="1"/>
          </p:cNvCxnSpPr>
          <p:nvPr/>
        </p:nvCxnSpPr>
        <p:spPr>
          <a:xfrm>
            <a:off x="3142096" y="5170032"/>
            <a:ext cx="1025198" cy="1415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190500" y="774274"/>
            <a:ext cx="855635" cy="369332"/>
          </a:xfrm>
          <a:prstGeom prst="rect">
            <a:avLst/>
          </a:prstGeom>
          <a:noFill/>
        </p:spPr>
        <p:txBody>
          <a:bodyPr wrap="none" rtlCol="0">
            <a:spAutoFit/>
          </a:bodyPr>
          <a:lstStyle/>
          <a:p>
            <a:r>
              <a:rPr lang="fr-FR" dirty="0" smtClean="0"/>
              <a:t>élève 1</a:t>
            </a:r>
            <a:endParaRPr lang="fr-FR" dirty="0"/>
          </a:p>
        </p:txBody>
      </p:sp>
      <p:sp>
        <p:nvSpPr>
          <p:cNvPr id="37" name="ZoneTexte 36"/>
          <p:cNvSpPr txBox="1"/>
          <p:nvPr/>
        </p:nvSpPr>
        <p:spPr>
          <a:xfrm>
            <a:off x="8288365" y="774880"/>
            <a:ext cx="855635" cy="369332"/>
          </a:xfrm>
          <a:prstGeom prst="rect">
            <a:avLst/>
          </a:prstGeom>
          <a:noFill/>
        </p:spPr>
        <p:txBody>
          <a:bodyPr wrap="none" rtlCol="0">
            <a:spAutoFit/>
          </a:bodyPr>
          <a:lstStyle/>
          <a:p>
            <a:r>
              <a:rPr lang="fr-FR" dirty="0" smtClean="0"/>
              <a:t>élève 2</a:t>
            </a:r>
            <a:endParaRPr lang="fr-FR" dirty="0"/>
          </a:p>
        </p:txBody>
      </p:sp>
      <p:sp>
        <p:nvSpPr>
          <p:cNvPr id="38" name="Forme libre 37"/>
          <p:cNvSpPr/>
          <p:nvPr/>
        </p:nvSpPr>
        <p:spPr>
          <a:xfrm>
            <a:off x="447938" y="2968625"/>
            <a:ext cx="3235062" cy="3349625"/>
          </a:xfrm>
          <a:custGeom>
            <a:avLst/>
            <a:gdLst>
              <a:gd name="connsiteX0" fmla="*/ 218812 w 3235062"/>
              <a:gd name="connsiteY0" fmla="*/ 0 h 3349625"/>
              <a:gd name="connsiteX1" fmla="*/ 314062 w 3235062"/>
              <a:gd name="connsiteY1" fmla="*/ 2603500 h 3349625"/>
              <a:gd name="connsiteX2" fmla="*/ 3235062 w 3235062"/>
              <a:gd name="connsiteY2" fmla="*/ 3349625 h 3349625"/>
            </a:gdLst>
            <a:ahLst/>
            <a:cxnLst>
              <a:cxn ang="0">
                <a:pos x="connsiteX0" y="connsiteY0"/>
              </a:cxn>
              <a:cxn ang="0">
                <a:pos x="connsiteX1" y="connsiteY1"/>
              </a:cxn>
              <a:cxn ang="0">
                <a:pos x="connsiteX2" y="connsiteY2"/>
              </a:cxn>
            </a:cxnLst>
            <a:rect l="l" t="t" r="r" b="b"/>
            <a:pathLst>
              <a:path w="3235062" h="3349625">
                <a:moveTo>
                  <a:pt x="218812" y="0"/>
                </a:moveTo>
                <a:cubicBezTo>
                  <a:pt x="15083" y="1022614"/>
                  <a:pt x="-188646" y="2045229"/>
                  <a:pt x="314062" y="2603500"/>
                </a:cubicBezTo>
                <a:cubicBezTo>
                  <a:pt x="816770" y="3161771"/>
                  <a:pt x="3235062" y="3349625"/>
                  <a:pt x="3235062" y="3349625"/>
                </a:cubicBezTo>
              </a:path>
            </a:pathLst>
          </a:custGeom>
          <a:ln>
            <a:solidFill>
              <a:srgbClr val="008000"/>
            </a:solidFill>
            <a:prstDash val="dot"/>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1" name="Forme libre 40"/>
          <p:cNvSpPr/>
          <p:nvPr/>
        </p:nvSpPr>
        <p:spPr>
          <a:xfrm>
            <a:off x="5572125" y="5254625"/>
            <a:ext cx="1365250" cy="1047750"/>
          </a:xfrm>
          <a:custGeom>
            <a:avLst/>
            <a:gdLst>
              <a:gd name="connsiteX0" fmla="*/ 1365250 w 1365250"/>
              <a:gd name="connsiteY0" fmla="*/ 0 h 1047750"/>
              <a:gd name="connsiteX1" fmla="*/ 1111250 w 1365250"/>
              <a:gd name="connsiteY1" fmla="*/ 714375 h 1047750"/>
              <a:gd name="connsiteX2" fmla="*/ 0 w 1365250"/>
              <a:gd name="connsiteY2" fmla="*/ 1047750 h 1047750"/>
            </a:gdLst>
            <a:ahLst/>
            <a:cxnLst>
              <a:cxn ang="0">
                <a:pos x="connsiteX0" y="connsiteY0"/>
              </a:cxn>
              <a:cxn ang="0">
                <a:pos x="connsiteX1" y="connsiteY1"/>
              </a:cxn>
              <a:cxn ang="0">
                <a:pos x="connsiteX2" y="connsiteY2"/>
              </a:cxn>
            </a:cxnLst>
            <a:rect l="l" t="t" r="r" b="b"/>
            <a:pathLst>
              <a:path w="1365250" h="1047750">
                <a:moveTo>
                  <a:pt x="1365250" y="0"/>
                </a:moveTo>
                <a:cubicBezTo>
                  <a:pt x="1352021" y="269875"/>
                  <a:pt x="1338792" y="539750"/>
                  <a:pt x="1111250" y="714375"/>
                </a:cubicBezTo>
                <a:cubicBezTo>
                  <a:pt x="883708" y="889000"/>
                  <a:pt x="0" y="1047750"/>
                  <a:pt x="0" y="1047750"/>
                </a:cubicBezTo>
              </a:path>
            </a:pathLst>
          </a:custGeom>
          <a:ln>
            <a:solidFill>
              <a:srgbClr val="FF0000"/>
            </a:solidFill>
            <a:prstDash val="dot"/>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2" name="Forme libre 41"/>
          <p:cNvSpPr/>
          <p:nvPr/>
        </p:nvSpPr>
        <p:spPr>
          <a:xfrm>
            <a:off x="5365750" y="2952750"/>
            <a:ext cx="3477410" cy="3698875"/>
          </a:xfrm>
          <a:custGeom>
            <a:avLst/>
            <a:gdLst>
              <a:gd name="connsiteX0" fmla="*/ 2984500 w 3477410"/>
              <a:gd name="connsiteY0" fmla="*/ 0 h 3698875"/>
              <a:gd name="connsiteX1" fmla="*/ 3238500 w 3477410"/>
              <a:gd name="connsiteY1" fmla="*/ 2619375 h 3698875"/>
              <a:gd name="connsiteX2" fmla="*/ 0 w 3477410"/>
              <a:gd name="connsiteY2" fmla="*/ 3698875 h 3698875"/>
            </a:gdLst>
            <a:ahLst/>
            <a:cxnLst>
              <a:cxn ang="0">
                <a:pos x="connsiteX0" y="connsiteY0"/>
              </a:cxn>
              <a:cxn ang="0">
                <a:pos x="connsiteX1" y="connsiteY1"/>
              </a:cxn>
              <a:cxn ang="0">
                <a:pos x="connsiteX2" y="connsiteY2"/>
              </a:cxn>
            </a:cxnLst>
            <a:rect l="l" t="t" r="r" b="b"/>
            <a:pathLst>
              <a:path w="3477410" h="3698875">
                <a:moveTo>
                  <a:pt x="2984500" y="0"/>
                </a:moveTo>
                <a:cubicBezTo>
                  <a:pt x="3360208" y="1001448"/>
                  <a:pt x="3735916" y="2002896"/>
                  <a:pt x="3238500" y="2619375"/>
                </a:cubicBezTo>
                <a:cubicBezTo>
                  <a:pt x="2741084" y="3235854"/>
                  <a:pt x="0" y="3698875"/>
                  <a:pt x="0" y="3698875"/>
                </a:cubicBezTo>
              </a:path>
            </a:pathLst>
          </a:custGeom>
          <a:ln>
            <a:solidFill>
              <a:srgbClr val="008000"/>
            </a:solidFill>
            <a:prstDash val="dot"/>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3908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animBg="1"/>
      <p:bldP spid="16" grpId="0" animBg="1"/>
      <p:bldP spid="17" grpId="0"/>
      <p:bldP spid="20" grpId="0" animBg="1"/>
      <p:bldP spid="24" grpId="0"/>
      <p:bldP spid="25" grpId="0"/>
      <p:bldP spid="38"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459800175"/>
              </p:ext>
            </p:extLst>
          </p:nvPr>
        </p:nvGraphicFramePr>
        <p:xfrm>
          <a:off x="0" y="1253136"/>
          <a:ext cx="9144000" cy="498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457200" y="545910"/>
            <a:ext cx="7948613" cy="646331"/>
          </a:xfrm>
          <a:prstGeom prst="rect">
            <a:avLst/>
          </a:prstGeom>
          <a:noFill/>
        </p:spPr>
        <p:txBody>
          <a:bodyPr wrap="square" rtlCol="0">
            <a:spAutoFit/>
          </a:bodyPr>
          <a:lstStyle/>
          <a:p>
            <a:r>
              <a:rPr lang="fr-FR" sz="3600" b="1" dirty="0" smtClean="0">
                <a:solidFill>
                  <a:srgbClr val="FF0000"/>
                </a:solidFill>
              </a:rPr>
              <a:t>1) Comment calcule-t-on mentalement ?</a:t>
            </a:r>
            <a:endParaRPr lang="fr-FR" sz="3600" b="1" dirty="0">
              <a:solidFill>
                <a:srgbClr val="FF0000"/>
              </a:solidFill>
            </a:endParaRPr>
          </a:p>
        </p:txBody>
      </p:sp>
      <p:sp>
        <p:nvSpPr>
          <p:cNvPr id="8" name="Entrée manuelle 5"/>
          <p:cNvSpPr/>
          <p:nvPr/>
        </p:nvSpPr>
        <p:spPr>
          <a:xfrm>
            <a:off x="5347790" y="5810322"/>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5" name="ZoneTexte 4"/>
          <p:cNvSpPr txBox="1"/>
          <p:nvPr/>
        </p:nvSpPr>
        <p:spPr>
          <a:xfrm>
            <a:off x="1009934" y="1253136"/>
            <a:ext cx="4337856" cy="523220"/>
          </a:xfrm>
          <a:prstGeom prst="rect">
            <a:avLst/>
          </a:prstGeom>
          <a:noFill/>
        </p:spPr>
        <p:txBody>
          <a:bodyPr wrap="square" rtlCol="0">
            <a:spAutoFit/>
          </a:bodyPr>
          <a:lstStyle/>
          <a:p>
            <a:r>
              <a:rPr lang="fr-FR" sz="2800" b="1" dirty="0" smtClean="0"/>
              <a:t>En résumé…</a:t>
            </a:r>
            <a:endParaRPr lang="fr-FR" sz="2800" b="1" dirty="0"/>
          </a:p>
        </p:txBody>
      </p:sp>
    </p:spTree>
    <p:extLst>
      <p:ext uri="{BB962C8B-B14F-4D97-AF65-F5344CB8AC3E}">
        <p14:creationId xmlns:p14="http://schemas.microsoft.com/office/powerpoint/2010/main" val="302617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457200" y="955344"/>
            <a:ext cx="8229600" cy="559558"/>
          </a:xfrm>
        </p:spPr>
        <p:txBody>
          <a:bodyPr/>
          <a:lstStyle/>
          <a:p>
            <a:pPr eaLnBrk="1" hangingPunct="1"/>
            <a:r>
              <a:rPr lang="fr-FR" sz="3600" b="1" dirty="0" smtClean="0"/>
              <a:t>Questions:</a:t>
            </a:r>
          </a:p>
        </p:txBody>
      </p:sp>
      <p:sp>
        <p:nvSpPr>
          <p:cNvPr id="6" name="Entrée manuelle 5"/>
          <p:cNvSpPr/>
          <p:nvPr/>
        </p:nvSpPr>
        <p:spPr>
          <a:xfrm>
            <a:off x="4829175" y="5810322"/>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20483" name="Espace réservé du contenu 1"/>
          <p:cNvSpPr>
            <a:spLocks noGrp="1"/>
          </p:cNvSpPr>
          <p:nvPr>
            <p:ph idx="1"/>
          </p:nvPr>
        </p:nvSpPr>
        <p:spPr>
          <a:xfrm>
            <a:off x="341193" y="1544354"/>
            <a:ext cx="8502555" cy="4487955"/>
          </a:xfrm>
        </p:spPr>
        <p:txBody>
          <a:bodyPr/>
          <a:lstStyle/>
          <a:p>
            <a:pPr marL="0" indent="0">
              <a:buNone/>
            </a:pPr>
            <a:r>
              <a:rPr lang="fr-FR" sz="2400" b="1" dirty="0">
                <a:solidFill>
                  <a:srgbClr val="7030A0"/>
                </a:solidFill>
              </a:rPr>
              <a:t>Cycle 3 :</a:t>
            </a:r>
            <a:endParaRPr lang="fr-FR" sz="2400" dirty="0">
              <a:solidFill>
                <a:srgbClr val="7030A0"/>
              </a:solidFill>
            </a:endParaRPr>
          </a:p>
          <a:p>
            <a:r>
              <a:rPr lang="fr-FR" sz="2400" i="1" dirty="0"/>
              <a:t>Des parents vous demandent : « </a:t>
            </a:r>
            <a:r>
              <a:rPr lang="fr-FR" sz="2400" i="1" dirty="0" smtClean="0"/>
              <a:t>Notre Charles-Edouard </a:t>
            </a:r>
            <a:r>
              <a:rPr lang="fr-FR" sz="2400" i="1" dirty="0"/>
              <a:t>n’arrive pas à apprendre ses tables de multiplication, comment pouvez-vous </a:t>
            </a:r>
            <a:r>
              <a:rPr lang="fr-FR" sz="2400" i="1" dirty="0" smtClean="0"/>
              <a:t>nous aider</a:t>
            </a:r>
            <a:r>
              <a:rPr lang="fr-FR" sz="2400" i="1" dirty="0"/>
              <a:t> ? »</a:t>
            </a:r>
            <a:endParaRPr lang="fr-FR" sz="2400" dirty="0"/>
          </a:p>
          <a:p>
            <a:r>
              <a:rPr lang="fr-FR" sz="2400" i="1" dirty="0"/>
              <a:t>Vous vous questionnez : «  comment aborder x50 par un nombre à deux chiffres ? »</a:t>
            </a:r>
            <a:endParaRPr lang="fr-FR" sz="2400" dirty="0"/>
          </a:p>
          <a:p>
            <a:pPr marL="0" indent="0">
              <a:buNone/>
            </a:pPr>
            <a:r>
              <a:rPr lang="fr-FR" sz="2400" b="1" dirty="0">
                <a:solidFill>
                  <a:srgbClr val="7030A0"/>
                </a:solidFill>
              </a:rPr>
              <a:t>Cycle 2 :</a:t>
            </a:r>
            <a:endParaRPr lang="fr-FR" sz="2400" dirty="0">
              <a:solidFill>
                <a:srgbClr val="7030A0"/>
              </a:solidFill>
            </a:endParaRPr>
          </a:p>
          <a:p>
            <a:r>
              <a:rPr lang="fr-FR" sz="2400" i="1" dirty="0"/>
              <a:t>Des parents vous demandent : « </a:t>
            </a:r>
            <a:r>
              <a:rPr lang="fr-FR" sz="2400" i="1" dirty="0" smtClean="0"/>
              <a:t>Notre Charles-Edouard </a:t>
            </a:r>
            <a:r>
              <a:rPr lang="fr-FR" sz="2400" i="1" dirty="0"/>
              <a:t>n’arrive pas à apprendre les compléments à 10, comment pouvez-vous </a:t>
            </a:r>
            <a:r>
              <a:rPr lang="fr-FR" sz="2400" i="1" dirty="0" smtClean="0"/>
              <a:t>nous aider</a:t>
            </a:r>
            <a:r>
              <a:rPr lang="fr-FR" sz="2400" i="1" dirty="0"/>
              <a:t> ? »</a:t>
            </a:r>
            <a:endParaRPr lang="fr-FR" sz="2400" dirty="0"/>
          </a:p>
          <a:p>
            <a:r>
              <a:rPr lang="fr-FR" sz="2400" i="1" dirty="0"/>
              <a:t>Vous vous questionnez : «  Comment aborder la moitié de 78 ? »</a:t>
            </a:r>
            <a:endParaRPr lang="fr-FR" sz="2400" dirty="0"/>
          </a:p>
        </p:txBody>
      </p:sp>
      <p:sp>
        <p:nvSpPr>
          <p:cNvPr id="5" name="ZoneTexte 4"/>
          <p:cNvSpPr txBox="1"/>
          <p:nvPr/>
        </p:nvSpPr>
        <p:spPr>
          <a:xfrm>
            <a:off x="457200" y="309012"/>
            <a:ext cx="7948613" cy="707886"/>
          </a:xfrm>
          <a:prstGeom prst="rect">
            <a:avLst/>
          </a:prstGeom>
          <a:noFill/>
        </p:spPr>
        <p:txBody>
          <a:bodyPr wrap="square" rtlCol="0">
            <a:spAutoFit/>
          </a:bodyPr>
          <a:lstStyle/>
          <a:p>
            <a:r>
              <a:rPr lang="fr-FR" sz="4000" b="1" dirty="0" smtClean="0">
                <a:solidFill>
                  <a:srgbClr val="FF0000"/>
                </a:solidFill>
              </a:rPr>
              <a:t>2) Et en classe, comment fait-on ?</a:t>
            </a:r>
            <a:endParaRPr lang="fr-FR" sz="4000" b="1" dirty="0">
              <a:solidFill>
                <a:srgbClr val="FF0000"/>
              </a:solidFill>
            </a:endParaRPr>
          </a:p>
        </p:txBody>
      </p:sp>
    </p:spTree>
    <p:extLst>
      <p:ext uri="{BB962C8B-B14F-4D97-AF65-F5344CB8AC3E}">
        <p14:creationId xmlns:p14="http://schemas.microsoft.com/office/powerpoint/2010/main" val="2853719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rée manuelle 5"/>
          <p:cNvSpPr/>
          <p:nvPr/>
        </p:nvSpPr>
        <p:spPr>
          <a:xfrm>
            <a:off x="4829175" y="5778500"/>
            <a:ext cx="3576638" cy="858838"/>
          </a:xfrm>
          <a:prstGeom prst="flowChartManualInpu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Retour </a:t>
            </a:r>
            <a:r>
              <a:rPr lang="fr-FR" dirty="0" err="1"/>
              <a:t>Distanciel</a:t>
            </a:r>
            <a:endParaRPr lang="fr-FR" dirty="0"/>
          </a:p>
        </p:txBody>
      </p:sp>
      <p:sp>
        <p:nvSpPr>
          <p:cNvPr id="20483" name="Espace réservé du contenu 1"/>
          <p:cNvSpPr>
            <a:spLocks noGrp="1"/>
          </p:cNvSpPr>
          <p:nvPr>
            <p:ph idx="1"/>
          </p:nvPr>
        </p:nvSpPr>
        <p:spPr>
          <a:xfrm>
            <a:off x="457200" y="2743200"/>
            <a:ext cx="8450770" cy="2838450"/>
          </a:xfrm>
        </p:spPr>
        <p:txBody>
          <a:bodyPr/>
          <a:lstStyle/>
          <a:p>
            <a:pPr marL="514350" indent="-514350">
              <a:buAutoNum type="arabicPeriod"/>
            </a:pPr>
            <a:r>
              <a:rPr lang="fr-FR" b="1" dirty="0"/>
              <a:t>l</a:t>
            </a:r>
            <a:r>
              <a:rPr lang="fr-FR" b="1" dirty="0" smtClean="0"/>
              <a:t>es construire et leur donner du sens en classe</a:t>
            </a:r>
          </a:p>
          <a:p>
            <a:pPr marL="514350" indent="-514350">
              <a:buAutoNum type="arabicPeriod"/>
            </a:pPr>
            <a:r>
              <a:rPr lang="fr-FR" b="1" dirty="0"/>
              <a:t>a</a:t>
            </a:r>
            <a:r>
              <a:rPr lang="fr-FR" b="1" dirty="0" smtClean="0"/>
              <a:t>pprendre à les mémoriser en classe</a:t>
            </a:r>
          </a:p>
          <a:p>
            <a:pPr marL="514350" indent="-514350">
              <a:buAutoNum type="arabicPeriod"/>
            </a:pPr>
            <a:r>
              <a:rPr lang="fr-FR" b="1" dirty="0"/>
              <a:t>s</a:t>
            </a:r>
            <a:r>
              <a:rPr lang="fr-FR" b="1" dirty="0" smtClean="0"/>
              <a:t>’entrainer jusqu’à l’automatisation en </a:t>
            </a:r>
            <a:r>
              <a:rPr lang="fr-FR" b="1" dirty="0"/>
              <a:t>classe </a:t>
            </a:r>
            <a:endParaRPr lang="fr-FR" b="1" dirty="0" smtClean="0"/>
          </a:p>
          <a:p>
            <a:pPr marL="514350" indent="-514350">
              <a:buAutoNum type="arabicPeriod"/>
            </a:pPr>
            <a:r>
              <a:rPr lang="fr-FR" b="1" dirty="0"/>
              <a:t>e</a:t>
            </a:r>
            <a:r>
              <a:rPr lang="fr-FR" b="1" dirty="0" smtClean="0"/>
              <a:t>ntretenir la mémoire de ces connaissances en classe </a:t>
            </a:r>
            <a:r>
              <a:rPr lang="fr-FR" dirty="0" smtClean="0"/>
              <a:t>et à la maison</a:t>
            </a:r>
          </a:p>
        </p:txBody>
      </p:sp>
      <p:sp>
        <p:nvSpPr>
          <p:cNvPr id="5" name="ZoneTexte 4"/>
          <p:cNvSpPr txBox="1"/>
          <p:nvPr/>
        </p:nvSpPr>
        <p:spPr>
          <a:xfrm>
            <a:off x="580027" y="421343"/>
            <a:ext cx="7948613" cy="707886"/>
          </a:xfrm>
          <a:prstGeom prst="rect">
            <a:avLst/>
          </a:prstGeom>
          <a:noFill/>
        </p:spPr>
        <p:txBody>
          <a:bodyPr wrap="square" rtlCol="0">
            <a:spAutoFit/>
          </a:bodyPr>
          <a:lstStyle/>
          <a:p>
            <a:r>
              <a:rPr lang="fr-FR" sz="4000" b="1" dirty="0" smtClean="0">
                <a:solidFill>
                  <a:srgbClr val="FF0000"/>
                </a:solidFill>
              </a:rPr>
              <a:t>2) Et en classe, comment fait-on ?</a:t>
            </a:r>
            <a:endParaRPr lang="fr-FR" sz="4000" b="1" dirty="0">
              <a:solidFill>
                <a:srgbClr val="FF0000"/>
              </a:solidFill>
            </a:endParaRPr>
          </a:p>
        </p:txBody>
      </p:sp>
      <p:sp>
        <p:nvSpPr>
          <p:cNvPr id="7" name="ZoneTexte 6"/>
          <p:cNvSpPr txBox="1"/>
          <p:nvPr/>
        </p:nvSpPr>
        <p:spPr>
          <a:xfrm>
            <a:off x="200699" y="1425264"/>
            <a:ext cx="8707271" cy="646331"/>
          </a:xfrm>
          <a:prstGeom prst="rect">
            <a:avLst/>
          </a:prstGeom>
          <a:noFill/>
        </p:spPr>
        <p:txBody>
          <a:bodyPr wrap="square" rtlCol="0">
            <a:spAutoFit/>
          </a:bodyPr>
          <a:lstStyle/>
          <a:p>
            <a:pPr algn="ctr"/>
            <a:r>
              <a:rPr lang="fr-FR" sz="3600" b="1" dirty="0">
                <a:solidFill>
                  <a:srgbClr val="7030A0"/>
                </a:solidFill>
              </a:rPr>
              <a:t>Comment enseigner </a:t>
            </a:r>
            <a:r>
              <a:rPr lang="fr-FR" sz="3600" b="1" dirty="0" smtClean="0">
                <a:solidFill>
                  <a:srgbClr val="7030A0"/>
                </a:solidFill>
              </a:rPr>
              <a:t>les </a:t>
            </a:r>
            <a:r>
              <a:rPr lang="fr-FR" sz="3600" b="1" u="sng" dirty="0">
                <a:solidFill>
                  <a:srgbClr val="7030A0"/>
                </a:solidFill>
              </a:rPr>
              <a:t>faits numériques</a:t>
            </a:r>
            <a:r>
              <a:rPr lang="fr-FR" sz="3600" b="1" dirty="0">
                <a:solidFill>
                  <a:srgbClr val="7030A0"/>
                </a:solidFill>
              </a:rPr>
              <a:t> </a:t>
            </a:r>
            <a:r>
              <a:rPr lang="fr-FR" sz="3600" b="1" dirty="0" smtClean="0">
                <a:solidFill>
                  <a:srgbClr val="7030A0"/>
                </a:solidFill>
              </a:rPr>
              <a:t>?</a:t>
            </a:r>
            <a:endParaRPr lang="fr-FR" sz="3600" b="1" u="sng" dirty="0">
              <a:solidFill>
                <a:srgbClr val="7030A0"/>
              </a:solidFill>
            </a:endParaRPr>
          </a:p>
        </p:txBody>
      </p:sp>
    </p:spTree>
    <p:extLst>
      <p:ext uri="{BB962C8B-B14F-4D97-AF65-F5344CB8AC3E}">
        <p14:creationId xmlns:p14="http://schemas.microsoft.com/office/powerpoint/2010/main" val="27587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4140</TotalTime>
  <Words>3446</Words>
  <Application>Microsoft Office PowerPoint</Application>
  <PresentationFormat>Affichage à l'écran (4:3)</PresentationFormat>
  <Paragraphs>1007</Paragraphs>
  <Slides>52</Slides>
  <Notes>20</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Thème Office</vt:lpstr>
      <vt:lpstr>Présentation PowerPoint</vt:lpstr>
      <vt:lpstr>Déc.-15 : Recommandations du cnesco  pour améliorer les premiers apprentissages de tous les élèves sur les nombres et les opérations</vt:lpstr>
      <vt:lpstr>Quelques situations :</vt:lpstr>
      <vt:lpstr>Présentation PowerPoint</vt:lpstr>
      <vt:lpstr>Présentation PowerPoint</vt:lpstr>
      <vt:lpstr>La mémoire de travail </vt:lpstr>
      <vt:lpstr>Présentation PowerPoint</vt:lpstr>
      <vt:lpstr>Questions:</vt:lpstr>
      <vt:lpstr>Présentation PowerPoint</vt:lpstr>
      <vt:lpstr>2) Et en classe, comment fait-on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Et en classe, comment fait-on ?</vt:lpstr>
      <vt:lpstr>L’apprentissage des tables de multiplication.</vt:lpstr>
      <vt:lpstr>Présentation PowerPoint</vt:lpstr>
      <vt:lpstr>2) Et en classe, comment fait-on ?</vt:lpstr>
      <vt:lpstr>Présentation PowerPoint</vt:lpstr>
      <vt:lpstr>Interroger sur les tables (addition) : </vt:lpstr>
      <vt:lpstr>Présentation PowerPoint</vt:lpstr>
      <vt:lpstr>2) Et en classe, comment fait-on ?</vt:lpstr>
      <vt:lpstr>2) Et en classe, comment fait-on ?</vt:lpstr>
      <vt:lpstr>Présentation PowerPoint</vt:lpstr>
      <vt:lpstr>2) Et en classe, comment fait-on ? Travail de programmation</vt:lpstr>
      <vt:lpstr>merci</vt:lpstr>
      <vt:lpstr>Apprendre les tables de multiplication avec les boîtes d’allumettes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le calcul mental</dc:title>
  <dc:creator>JL A</dc:creator>
  <cp:lastModifiedBy>CP-BE-Alayrac</cp:lastModifiedBy>
  <cp:revision>221</cp:revision>
  <dcterms:created xsi:type="dcterms:W3CDTF">2014-09-28T08:45:07Z</dcterms:created>
  <dcterms:modified xsi:type="dcterms:W3CDTF">2015-12-13T10:35:14Z</dcterms:modified>
</cp:coreProperties>
</file>