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fr-FR" smtClean="0"/>
              <a:t>Modifiez le style du titre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B1577F4-B911-4A47-9CE7-ECFDCC372082}" type="datetimeFigureOut">
              <a:rPr lang="fr-FR" smtClean="0"/>
              <a:t>11/01/2016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0278A73-E9BA-4F82-9366-D42B98E23C3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B1577F4-B911-4A47-9CE7-ECFDCC372082}" type="datetimeFigureOut">
              <a:rPr lang="fr-FR" smtClean="0"/>
              <a:t>11/01/2016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0278A73-E9BA-4F82-9366-D42B98E23C3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B1577F4-B911-4A47-9CE7-ECFDCC372082}" type="datetimeFigureOut">
              <a:rPr lang="fr-FR" smtClean="0"/>
              <a:t>11/01/2016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0278A73-E9BA-4F82-9366-D42B98E23C3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B1577F4-B911-4A47-9CE7-ECFDCC372082}" type="datetimeFigureOut">
              <a:rPr lang="fr-FR" smtClean="0"/>
              <a:t>11/01/2016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0278A73-E9BA-4F82-9366-D42B98E23C3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les styles du texte du masque</a:t>
            </a:r>
          </a:p>
        </p:txBody>
      </p:sp>
      <p:sp>
        <p:nvSpPr>
          <p:cNvPr id="4" name="Date Placeholder 3"/>
          <p:cNvSpPr>
            <a:spLocks noGrp="1"/>
          </p:cNvSpPr>
          <p:nvPr>
            <p:ph type="dt" sz="half" idx="10"/>
          </p:nvPr>
        </p:nvSpPr>
        <p:spPr/>
        <p:txBody>
          <a:bodyPr/>
          <a:lstStyle/>
          <a:p>
            <a:fld id="{1B1577F4-B911-4A47-9CE7-ECFDCC372082}" type="datetimeFigureOut">
              <a:rPr lang="fr-FR" smtClean="0"/>
              <a:t>11/01/2016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0278A73-E9BA-4F82-9366-D42B98E23C3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B1577F4-B911-4A47-9CE7-ECFDCC372082}" type="datetimeFigureOut">
              <a:rPr lang="fr-FR" smtClean="0"/>
              <a:t>11/01/2016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0278A73-E9BA-4F82-9366-D42B98E23C33}"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B1577F4-B911-4A47-9CE7-ECFDCC372082}" type="datetimeFigureOut">
              <a:rPr lang="fr-FR" smtClean="0"/>
              <a:t>11/01/2016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0278A73-E9BA-4F82-9366-D42B98E23C3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1B1577F4-B911-4A47-9CE7-ECFDCC372082}" type="datetimeFigureOut">
              <a:rPr lang="fr-FR" smtClean="0"/>
              <a:t>11/01/2016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0278A73-E9BA-4F82-9366-D42B98E23C3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577F4-B911-4A47-9CE7-ECFDCC372082}" type="datetimeFigureOut">
              <a:rPr lang="fr-FR" smtClean="0"/>
              <a:t>11/01/2016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0278A73-E9BA-4F82-9366-D42B98E23C3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smtClean="0"/>
              <a:t>Modifiez les styles du texte du masque</a:t>
            </a:r>
          </a:p>
        </p:txBody>
      </p:sp>
      <p:sp>
        <p:nvSpPr>
          <p:cNvPr id="5" name="Date Placeholder 4"/>
          <p:cNvSpPr>
            <a:spLocks noGrp="1"/>
          </p:cNvSpPr>
          <p:nvPr>
            <p:ph type="dt" sz="half" idx="10"/>
          </p:nvPr>
        </p:nvSpPr>
        <p:spPr/>
        <p:txBody>
          <a:bodyPr/>
          <a:lstStyle/>
          <a:p>
            <a:fld id="{1B1577F4-B911-4A47-9CE7-ECFDCC372082}" type="datetimeFigureOut">
              <a:rPr lang="fr-FR" smtClean="0"/>
              <a:t>11/01/2016</a:t>
            </a:fld>
            <a:endParaRPr lang="fr-F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0278A73-E9BA-4F82-9366-D42B98E23C3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smtClean="0"/>
              <a:t>Cliquez sur l'icône pour ajouter une image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fr-FR" smtClean="0"/>
              <a:t>Modifiez le style du titre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B1577F4-B911-4A47-9CE7-ECFDCC372082}" type="datetimeFigureOut">
              <a:rPr lang="fr-FR" smtClean="0"/>
              <a:t>11/01/2016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0278A73-E9BA-4F82-9366-D42B98E23C3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B1577F4-B911-4A47-9CE7-ECFDCC372082}" type="datetimeFigureOut">
              <a:rPr lang="fr-FR" smtClean="0"/>
              <a:t>11/01/2016</a:t>
            </a:fld>
            <a:endParaRPr lang="fr-F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r-F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0278A73-E9BA-4F82-9366-D42B98E23C3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268761"/>
            <a:ext cx="7772400" cy="2331690"/>
          </a:xfrm>
        </p:spPr>
        <p:txBody>
          <a:bodyPr/>
          <a:lstStyle/>
          <a:p>
            <a:r>
              <a:rPr lang="fr-FR" b="1" dirty="0" smtClean="0">
                <a:latin typeface="Calibri" panose="020F0502020204030204" pitchFamily="34" charset="0"/>
              </a:rPr>
              <a:t>Réunion des directeurs </a:t>
            </a:r>
            <a:br>
              <a:rPr lang="fr-FR" b="1" dirty="0" smtClean="0">
                <a:latin typeface="Calibri" panose="020F0502020204030204" pitchFamily="34" charset="0"/>
              </a:rPr>
            </a:br>
            <a:r>
              <a:rPr lang="fr-FR" b="1" dirty="0" smtClean="0">
                <a:latin typeface="Calibri" panose="020F0502020204030204" pitchFamily="34" charset="0"/>
              </a:rPr>
              <a:t>visioconférence </a:t>
            </a:r>
            <a:br>
              <a:rPr lang="fr-FR" b="1" dirty="0" smtClean="0">
                <a:latin typeface="Calibri" panose="020F0502020204030204" pitchFamily="34" charset="0"/>
              </a:rPr>
            </a:br>
            <a:r>
              <a:rPr lang="fr-FR" b="1" dirty="0" smtClean="0">
                <a:latin typeface="Calibri" panose="020F0502020204030204" pitchFamily="34" charset="0"/>
              </a:rPr>
              <a:t> 14 déc.-15</a:t>
            </a:r>
            <a:endParaRPr lang="fr-FR" b="1" dirty="0">
              <a:latin typeface="Calibri" panose="020F0502020204030204" pitchFamily="34" charset="0"/>
            </a:endParaRPr>
          </a:p>
        </p:txBody>
      </p:sp>
      <p:sp>
        <p:nvSpPr>
          <p:cNvPr id="3" name="Sous-titre 2"/>
          <p:cNvSpPr>
            <a:spLocks noGrp="1"/>
          </p:cNvSpPr>
          <p:nvPr>
            <p:ph type="subTitle" idx="1"/>
          </p:nvPr>
        </p:nvSpPr>
        <p:spPr/>
        <p:txBody>
          <a:bodyPr>
            <a:noAutofit/>
          </a:bodyPr>
          <a:lstStyle/>
          <a:p>
            <a:r>
              <a:rPr lang="fr-FR" sz="2800" b="1" dirty="0" smtClean="0">
                <a:solidFill>
                  <a:schemeClr val="tx1"/>
                </a:solidFill>
                <a:latin typeface="Calibri" panose="020F0502020204030204" pitchFamily="34" charset="0"/>
              </a:rPr>
              <a:t>Le PPMS</a:t>
            </a:r>
            <a:endParaRPr lang="fr-FR" sz="28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4213510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365760"/>
            <a:ext cx="8280920" cy="686976"/>
          </a:xfrm>
        </p:spPr>
        <p:txBody>
          <a:bodyPr/>
          <a:lstStyle/>
          <a:p>
            <a:r>
              <a:rPr lang="fr-FR" sz="2400" b="1" dirty="0">
                <a:latin typeface="Calibri" panose="020F0502020204030204" pitchFamily="34" charset="0"/>
              </a:rPr>
              <a:t>Principaux conseils </a:t>
            </a:r>
            <a:r>
              <a:rPr lang="fr-FR" sz="2400" b="1" dirty="0" smtClean="0">
                <a:latin typeface="Calibri" panose="020F0502020204030204" pitchFamily="34" charset="0"/>
              </a:rPr>
              <a:t>pour </a:t>
            </a:r>
            <a:r>
              <a:rPr lang="fr-FR" sz="2400" b="1" dirty="0">
                <a:latin typeface="Calibri" panose="020F0502020204030204" pitchFamily="34" charset="0"/>
              </a:rPr>
              <a:t>la mise en place du </a:t>
            </a:r>
            <a:r>
              <a:rPr lang="fr-FR" sz="2400" b="1" dirty="0" smtClean="0">
                <a:latin typeface="Calibri" panose="020F0502020204030204" pitchFamily="34" charset="0"/>
              </a:rPr>
              <a:t>PPMS </a:t>
            </a:r>
            <a:r>
              <a:rPr lang="fr-FR" sz="1800" b="1" dirty="0" smtClean="0">
                <a:latin typeface="Calibri" panose="020F0502020204030204" pitchFamily="34" charset="0"/>
              </a:rPr>
              <a:t>(suite)</a:t>
            </a:r>
            <a:endParaRPr lang="fr-FR" sz="2400" dirty="0"/>
          </a:p>
        </p:txBody>
      </p:sp>
      <p:sp>
        <p:nvSpPr>
          <p:cNvPr id="3" name="Espace réservé du contenu 2"/>
          <p:cNvSpPr>
            <a:spLocks noGrp="1"/>
          </p:cNvSpPr>
          <p:nvPr>
            <p:ph idx="1"/>
          </p:nvPr>
        </p:nvSpPr>
        <p:spPr>
          <a:xfrm>
            <a:off x="323528" y="1196752"/>
            <a:ext cx="8568952" cy="3744416"/>
          </a:xfrm>
        </p:spPr>
        <p:txBody>
          <a:bodyPr>
            <a:normAutofit lnSpcReduction="10000"/>
          </a:bodyPr>
          <a:lstStyle/>
          <a:p>
            <a:pPr marL="457200" indent="-457200">
              <a:buFont typeface="Wingdings" panose="05000000000000000000" pitchFamily="2" charset="2"/>
              <a:buChar char="Ø"/>
            </a:pPr>
            <a:r>
              <a:rPr lang="fr-FR" sz="3000" dirty="0" smtClean="0">
                <a:solidFill>
                  <a:srgbClr val="0070C0"/>
                </a:solidFill>
                <a:latin typeface="Calibri" panose="020F0502020204030204" pitchFamily="34" charset="0"/>
              </a:rPr>
              <a:t>Réaliser des exercices de simulation (incendie </a:t>
            </a:r>
            <a:r>
              <a:rPr lang="fr-FR" sz="3000" u="sng" dirty="0" smtClean="0">
                <a:solidFill>
                  <a:srgbClr val="0070C0"/>
                </a:solidFill>
                <a:latin typeface="Calibri" panose="020F0502020204030204" pitchFamily="34" charset="0"/>
              </a:rPr>
              <a:t>et</a:t>
            </a:r>
            <a:r>
              <a:rPr lang="fr-FR" sz="3000" dirty="0" smtClean="0">
                <a:solidFill>
                  <a:srgbClr val="0070C0"/>
                </a:solidFill>
                <a:latin typeface="Calibri" panose="020F0502020204030204" pitchFamily="34" charset="0"/>
              </a:rPr>
              <a:t> confinement)</a:t>
            </a:r>
          </a:p>
          <a:p>
            <a:r>
              <a:rPr lang="fr-FR" sz="2800" dirty="0" smtClean="0">
                <a:latin typeface="Calibri" panose="020F0502020204030204" pitchFamily="34" charset="0"/>
              </a:rPr>
              <a:t>-apprendre à reconnaitre le signal et à rejoindre calmement le lieu de mise en sûreté</a:t>
            </a:r>
          </a:p>
          <a:p>
            <a:r>
              <a:rPr lang="fr-FR" sz="2800" dirty="0" smtClean="0">
                <a:latin typeface="Calibri" panose="020F0502020204030204" pitchFamily="34" charset="0"/>
              </a:rPr>
              <a:t>-apprendre à réagir différemment selon que l’alerte est donnée pendant un temps de classe ou de récréation</a:t>
            </a:r>
            <a:endParaRPr lang="fr-FR" sz="2800" dirty="0">
              <a:latin typeface="Calibri" panose="020F0502020204030204" pitchFamily="34" charset="0"/>
            </a:endParaRPr>
          </a:p>
          <a:p>
            <a:pPr marL="457200" indent="-457200">
              <a:buFont typeface="Wingdings" panose="05000000000000000000" pitchFamily="2" charset="2"/>
              <a:buChar char="Ø"/>
            </a:pPr>
            <a:r>
              <a:rPr lang="fr-FR" sz="3000" dirty="0" smtClean="0">
                <a:solidFill>
                  <a:srgbClr val="0070C0"/>
                </a:solidFill>
                <a:latin typeface="Calibri" panose="020F0502020204030204" pitchFamily="34" charset="0"/>
              </a:rPr>
              <a:t>Faire suivre ces exercices d’un retour d’expérience (bilan de ce qui s’est passé)</a:t>
            </a:r>
            <a:endParaRPr lang="fr-FR" sz="3000" dirty="0">
              <a:solidFill>
                <a:srgbClr val="0070C0"/>
              </a:solidFill>
              <a:latin typeface="Calibri" panose="020F0502020204030204" pitchFamily="34" charset="0"/>
            </a:endParaRPr>
          </a:p>
        </p:txBody>
      </p:sp>
    </p:spTree>
    <p:extLst>
      <p:ext uri="{BB962C8B-B14F-4D97-AF65-F5344CB8AC3E}">
        <p14:creationId xmlns:p14="http://schemas.microsoft.com/office/powerpoint/2010/main" val="4238680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Autres Conseils :</a:t>
            </a:r>
            <a:endParaRPr lang="fr-FR"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Ø"/>
            </a:pPr>
            <a:r>
              <a:rPr lang="fr-FR" sz="2800" dirty="0" smtClean="0"/>
              <a:t>Écrire en couleur ou surligner les informations à modifier chaque année</a:t>
            </a:r>
          </a:p>
          <a:p>
            <a:pPr>
              <a:buFont typeface="Wingdings" panose="05000000000000000000" pitchFamily="2" charset="2"/>
              <a:buChar char="Ø"/>
            </a:pPr>
            <a:r>
              <a:rPr lang="fr-FR" sz="2800" dirty="0" smtClean="0"/>
              <a:t>Récupérer les plans des bâtiments au format photo (jpeg par exemple) pour l’intégrer plus facilement au document. Possibilité de scanner une version papier fourni par la commune.</a:t>
            </a:r>
            <a:endParaRPr lang="fr-FR" sz="2800" dirty="0"/>
          </a:p>
        </p:txBody>
      </p:sp>
    </p:spTree>
    <p:extLst>
      <p:ext uri="{BB962C8B-B14F-4D97-AF65-F5344CB8AC3E}">
        <p14:creationId xmlns:p14="http://schemas.microsoft.com/office/powerpoint/2010/main" val="1382370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latin typeface="Calibri" panose="020F0502020204030204" pitchFamily="34" charset="0"/>
              </a:rPr>
              <a:t>Texte de référence :</a:t>
            </a:r>
            <a:endParaRPr lang="fr-FR" sz="3200" dirty="0">
              <a:latin typeface="Calibri" panose="020F0502020204030204" pitchFamily="34" charset="0"/>
            </a:endParaRPr>
          </a:p>
        </p:txBody>
      </p:sp>
      <p:sp>
        <p:nvSpPr>
          <p:cNvPr id="3" name="Espace réservé du contenu 2"/>
          <p:cNvSpPr>
            <a:spLocks noGrp="1"/>
          </p:cNvSpPr>
          <p:nvPr>
            <p:ph idx="1"/>
          </p:nvPr>
        </p:nvSpPr>
        <p:spPr/>
        <p:txBody>
          <a:bodyPr>
            <a:normAutofit/>
          </a:bodyPr>
          <a:lstStyle/>
          <a:p>
            <a:pPr marL="0" indent="0">
              <a:buNone/>
            </a:pPr>
            <a:r>
              <a:rPr lang="fr-FR" sz="3200" dirty="0" smtClean="0">
                <a:latin typeface="Calibri" panose="020F0502020204030204" pitchFamily="34" charset="0"/>
              </a:rPr>
              <a:t>Bulletin officiel de l’éducation nationale, n°44 du 26 nov. 2015</a:t>
            </a:r>
          </a:p>
          <a:p>
            <a:pPr marL="0" indent="0">
              <a:buNone/>
            </a:pPr>
            <a:r>
              <a:rPr lang="fr-FR" sz="2400" b="0" dirty="0" smtClean="0">
                <a:latin typeface="Calibri" panose="020F0502020204030204" pitchFamily="34" charset="0"/>
              </a:rPr>
              <a:t>Peu de changement par rapport au HS de juin 2002 (surtout sur les types de risques)</a:t>
            </a:r>
          </a:p>
          <a:p>
            <a:pPr marL="0" indent="0">
              <a:buNone/>
            </a:pPr>
            <a:r>
              <a:rPr lang="fr-FR" sz="2400" b="0" dirty="0" smtClean="0">
                <a:latin typeface="Calibri" panose="020F0502020204030204" pitchFamily="34" charset="0"/>
              </a:rPr>
              <a:t>À imprimer et à intégrer aux documents de la cellule de crise pour avoir avec soi un inventaire des conduites à tenir en première urgence (fiche 10)</a:t>
            </a:r>
            <a:endParaRPr lang="fr-FR" sz="2000" b="0" dirty="0">
              <a:latin typeface="Calibri" panose="020F0502020204030204" pitchFamily="34" charset="0"/>
            </a:endParaRPr>
          </a:p>
        </p:txBody>
      </p:sp>
    </p:spTree>
    <p:extLst>
      <p:ext uri="{BB962C8B-B14F-4D97-AF65-F5344CB8AC3E}">
        <p14:creationId xmlns:p14="http://schemas.microsoft.com/office/powerpoint/2010/main" val="2161343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08720"/>
            <a:ext cx="8229600" cy="1143000"/>
          </a:xfrm>
        </p:spPr>
        <p:txBody>
          <a:bodyPr>
            <a:normAutofit/>
          </a:bodyPr>
          <a:lstStyle/>
          <a:p>
            <a:r>
              <a:rPr lang="fr-FR" sz="3200" b="1" dirty="0" smtClean="0">
                <a:latin typeface="Calibri" panose="020F0502020204030204" pitchFamily="34" charset="0"/>
              </a:rPr>
              <a:t>Principal objectif du PPMS</a:t>
            </a:r>
            <a:endParaRPr lang="fr-FR" sz="3200" dirty="0">
              <a:latin typeface="Calibri" panose="020F0502020204030204" pitchFamily="34" charset="0"/>
            </a:endParaRPr>
          </a:p>
        </p:txBody>
      </p:sp>
      <p:sp>
        <p:nvSpPr>
          <p:cNvPr id="3" name="Espace réservé du contenu 2"/>
          <p:cNvSpPr>
            <a:spLocks noGrp="1"/>
          </p:cNvSpPr>
          <p:nvPr>
            <p:ph idx="1"/>
          </p:nvPr>
        </p:nvSpPr>
        <p:spPr>
          <a:xfrm>
            <a:off x="539552" y="2132856"/>
            <a:ext cx="8229600" cy="2736304"/>
          </a:xfrm>
        </p:spPr>
        <p:txBody>
          <a:bodyPr>
            <a:normAutofit lnSpcReduction="10000"/>
          </a:bodyPr>
          <a:lstStyle/>
          <a:p>
            <a:pPr marL="0" indent="0">
              <a:buNone/>
            </a:pPr>
            <a:r>
              <a:rPr lang="fr-FR" sz="3600" dirty="0" smtClean="0">
                <a:latin typeface="Calibri" panose="020F0502020204030204" pitchFamily="34" charset="0"/>
              </a:rPr>
              <a:t>Mettre </a:t>
            </a:r>
            <a:r>
              <a:rPr lang="fr-FR" sz="3600" dirty="0">
                <a:latin typeface="Calibri" panose="020F0502020204030204" pitchFamily="34" charset="0"/>
              </a:rPr>
              <a:t>en place une organisation interne à l’établissement permettant d’assurer la sécurité des élèves et des personnels, jusqu’à la fin de l’alerte ou l’arrivée des secours.</a:t>
            </a:r>
          </a:p>
          <a:p>
            <a:pPr marL="0" indent="0">
              <a:buNone/>
            </a:pPr>
            <a:endParaRPr lang="fr-FR" dirty="0"/>
          </a:p>
        </p:txBody>
      </p:sp>
    </p:spTree>
    <p:extLst>
      <p:ext uri="{BB962C8B-B14F-4D97-AF65-F5344CB8AC3E}">
        <p14:creationId xmlns:p14="http://schemas.microsoft.com/office/powerpoint/2010/main" val="4044763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latin typeface="Calibri" panose="020F0502020204030204" pitchFamily="34" charset="0"/>
              </a:rPr>
              <a:t>Etapes de mise en place d’un PPMS</a:t>
            </a:r>
            <a:endParaRPr lang="fr-FR" sz="3200" b="1" dirty="0">
              <a:latin typeface="Calibri" panose="020F0502020204030204" pitchFamily="34" charset="0"/>
            </a:endParaRPr>
          </a:p>
        </p:txBody>
      </p:sp>
      <p:sp>
        <p:nvSpPr>
          <p:cNvPr id="3" name="Espace réservé du contenu 2"/>
          <p:cNvSpPr>
            <a:spLocks noGrp="1"/>
          </p:cNvSpPr>
          <p:nvPr>
            <p:ph idx="1"/>
          </p:nvPr>
        </p:nvSpPr>
        <p:spPr>
          <a:xfrm>
            <a:off x="323528" y="908720"/>
            <a:ext cx="8496944" cy="5400600"/>
          </a:xfrm>
        </p:spPr>
        <p:txBody>
          <a:bodyPr>
            <a:noAutofit/>
          </a:bodyPr>
          <a:lstStyle/>
          <a:p>
            <a:pPr marL="0" indent="0">
              <a:buNone/>
            </a:pPr>
            <a:r>
              <a:rPr lang="fr-FR" sz="2800" dirty="0">
                <a:latin typeface="Calibri" panose="020F0502020204030204" pitchFamily="34" charset="0"/>
              </a:rPr>
              <a:t>- Connaître les risques auxquels l’établissement est </a:t>
            </a:r>
            <a:r>
              <a:rPr lang="fr-FR" sz="2800" dirty="0" smtClean="0">
                <a:latin typeface="Calibri" panose="020F0502020204030204" pitchFamily="34" charset="0"/>
              </a:rPr>
              <a:t>exposé (à voir avec la mairie)</a:t>
            </a:r>
            <a:endParaRPr lang="fr-FR" sz="2800" dirty="0">
              <a:latin typeface="Calibri" panose="020F0502020204030204" pitchFamily="34" charset="0"/>
            </a:endParaRPr>
          </a:p>
          <a:p>
            <a:pPr marL="0" indent="0">
              <a:buNone/>
            </a:pPr>
            <a:r>
              <a:rPr lang="fr-FR" sz="2800" b="1" dirty="0">
                <a:latin typeface="Calibri" panose="020F0502020204030204" pitchFamily="34" charset="0"/>
              </a:rPr>
              <a:t>- </a:t>
            </a:r>
            <a:r>
              <a:rPr lang="fr-FR" sz="2800" b="1" dirty="0">
                <a:solidFill>
                  <a:srgbClr val="0070C0"/>
                </a:solidFill>
                <a:latin typeface="Calibri" panose="020F0502020204030204" pitchFamily="34" charset="0"/>
              </a:rPr>
              <a:t>Rédiger le PPMS en définissant les conduites à tenir, les lieux de </a:t>
            </a:r>
            <a:r>
              <a:rPr lang="fr-FR" sz="2800" b="1" dirty="0" smtClean="0">
                <a:solidFill>
                  <a:srgbClr val="0070C0"/>
                </a:solidFill>
                <a:latin typeface="Calibri" panose="020F0502020204030204" pitchFamily="34" charset="0"/>
              </a:rPr>
              <a:t>mise en </a:t>
            </a:r>
            <a:r>
              <a:rPr lang="fr-FR" sz="2800" b="1" dirty="0">
                <a:solidFill>
                  <a:srgbClr val="0070C0"/>
                </a:solidFill>
                <a:latin typeface="Calibri" panose="020F0502020204030204" pitchFamily="34" charset="0"/>
              </a:rPr>
              <a:t>sûreté, les missions de la cellule de crise et les consignes à respecter.</a:t>
            </a:r>
          </a:p>
          <a:p>
            <a:pPr marL="0" indent="0">
              <a:buNone/>
            </a:pPr>
            <a:r>
              <a:rPr lang="fr-FR" sz="2800" b="1" dirty="0">
                <a:latin typeface="Calibri" panose="020F0502020204030204" pitchFamily="34" charset="0"/>
              </a:rPr>
              <a:t>- Organiser l’information de toute la communauté </a:t>
            </a:r>
            <a:r>
              <a:rPr lang="fr-FR" sz="2800" b="1" dirty="0" smtClean="0">
                <a:latin typeface="Calibri" panose="020F0502020204030204" pitchFamily="34" charset="0"/>
              </a:rPr>
              <a:t>éducative sur </a:t>
            </a:r>
            <a:r>
              <a:rPr lang="fr-FR" sz="2800" b="1" dirty="0">
                <a:latin typeface="Calibri" panose="020F0502020204030204" pitchFamily="34" charset="0"/>
              </a:rPr>
              <a:t>les consignes à suivre (personnels, élèves, parents).</a:t>
            </a:r>
          </a:p>
          <a:p>
            <a:pPr marL="0" indent="0">
              <a:buNone/>
            </a:pPr>
            <a:r>
              <a:rPr lang="fr-FR" sz="2800" b="1" dirty="0">
                <a:solidFill>
                  <a:srgbClr val="0070C0"/>
                </a:solidFill>
                <a:latin typeface="Calibri" panose="020F0502020204030204" pitchFamily="34" charset="0"/>
              </a:rPr>
              <a:t>- Valider le PPMS par </a:t>
            </a:r>
            <a:r>
              <a:rPr lang="fr-FR" sz="2800" b="1" dirty="0" smtClean="0">
                <a:solidFill>
                  <a:srgbClr val="0070C0"/>
                </a:solidFill>
                <a:latin typeface="Calibri" panose="020F0502020204030204" pitchFamily="34" charset="0"/>
              </a:rPr>
              <a:t>des exercices </a:t>
            </a:r>
            <a:r>
              <a:rPr lang="fr-FR" sz="2800" b="1" dirty="0">
                <a:solidFill>
                  <a:srgbClr val="0070C0"/>
                </a:solidFill>
                <a:latin typeface="Calibri" panose="020F0502020204030204" pitchFamily="34" charset="0"/>
              </a:rPr>
              <a:t>de simulation</a:t>
            </a:r>
            <a:r>
              <a:rPr lang="fr-FR" sz="2800" b="1" dirty="0" smtClean="0">
                <a:solidFill>
                  <a:srgbClr val="0070C0"/>
                </a:solidFill>
                <a:latin typeface="Calibri" panose="020F0502020204030204" pitchFamily="34" charset="0"/>
              </a:rPr>
              <a:t>.</a:t>
            </a:r>
            <a:endParaRPr lang="fr-FR" sz="2800" b="1" dirty="0">
              <a:solidFill>
                <a:srgbClr val="0070C0"/>
              </a:solidFill>
              <a:latin typeface="Calibri" panose="020F0502020204030204" pitchFamily="34" charset="0"/>
            </a:endParaRPr>
          </a:p>
        </p:txBody>
      </p:sp>
    </p:spTree>
    <p:extLst>
      <p:ext uri="{BB962C8B-B14F-4D97-AF65-F5344CB8AC3E}">
        <p14:creationId xmlns:p14="http://schemas.microsoft.com/office/powerpoint/2010/main" val="1587118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Autofit/>
          </a:bodyPr>
          <a:lstStyle/>
          <a:p>
            <a:r>
              <a:rPr lang="fr-FR" sz="3600" dirty="0" smtClean="0">
                <a:latin typeface="Calibri" panose="020F0502020204030204" pitchFamily="34" charset="0"/>
              </a:rPr>
              <a:t>Étapes de mise en place du PPMS </a:t>
            </a:r>
            <a:r>
              <a:rPr lang="fr-FR" sz="2400" dirty="0" smtClean="0">
                <a:latin typeface="Calibri" panose="020F0502020204030204" pitchFamily="34" charset="0"/>
              </a:rPr>
              <a:t>(suite)</a:t>
            </a:r>
            <a:endParaRPr lang="fr-FR" sz="2400" dirty="0">
              <a:latin typeface="Calibri" panose="020F0502020204030204" pitchFamily="34" charset="0"/>
            </a:endParaRPr>
          </a:p>
        </p:txBody>
      </p:sp>
      <p:sp>
        <p:nvSpPr>
          <p:cNvPr id="3" name="Espace réservé du contenu 2"/>
          <p:cNvSpPr>
            <a:spLocks noGrp="1"/>
          </p:cNvSpPr>
          <p:nvPr>
            <p:ph idx="1"/>
          </p:nvPr>
        </p:nvSpPr>
        <p:spPr/>
        <p:txBody>
          <a:bodyPr>
            <a:normAutofit fontScale="92500" lnSpcReduction="20000"/>
          </a:bodyPr>
          <a:lstStyle/>
          <a:p>
            <a:pPr marL="0" indent="0">
              <a:buNone/>
            </a:pPr>
            <a:r>
              <a:rPr lang="fr-FR" sz="3200" dirty="0" smtClean="0">
                <a:latin typeface="Calibri" panose="020F0502020204030204" pitchFamily="34" charset="0"/>
              </a:rPr>
              <a:t>- Présenter le PPMS au conseil d’école ou au conseil d’administration et à la commission hygiène et sécurité lorsqu’elle existe.</a:t>
            </a:r>
          </a:p>
          <a:p>
            <a:pPr marL="0" indent="0">
              <a:buNone/>
            </a:pPr>
            <a:r>
              <a:rPr lang="fr-FR" sz="3200" dirty="0" smtClean="0">
                <a:latin typeface="Calibri" panose="020F0502020204030204" pitchFamily="34" charset="0"/>
              </a:rPr>
              <a:t>- Transmettre le PPMS aux autorités : au maire de la commune, à l’inspecteur d’académie et au recteur de l’académie. </a:t>
            </a:r>
          </a:p>
          <a:p>
            <a:pPr marL="0" indent="0">
              <a:buNone/>
            </a:pPr>
            <a:r>
              <a:rPr lang="fr-FR" sz="3200" dirty="0" smtClean="0">
                <a:latin typeface="Calibri" panose="020F0502020204030204" pitchFamily="34" charset="0"/>
              </a:rPr>
              <a:t>- Intégrer le PPMS dans des activités éducatives et pédagogiques.</a:t>
            </a:r>
          </a:p>
          <a:p>
            <a:pPr marL="0" indent="0">
              <a:buNone/>
            </a:pPr>
            <a:endParaRPr lang="fr-FR" dirty="0"/>
          </a:p>
        </p:txBody>
      </p:sp>
    </p:spTree>
    <p:extLst>
      <p:ext uri="{BB962C8B-B14F-4D97-AF65-F5344CB8AC3E}">
        <p14:creationId xmlns:p14="http://schemas.microsoft.com/office/powerpoint/2010/main" val="3550552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60648"/>
            <a:ext cx="8784976" cy="830992"/>
          </a:xfrm>
        </p:spPr>
        <p:txBody>
          <a:bodyPr>
            <a:noAutofit/>
          </a:bodyPr>
          <a:lstStyle/>
          <a:p>
            <a:r>
              <a:rPr lang="fr-FR" b="1" dirty="0" smtClean="0">
                <a:latin typeface="Calibri" panose="020F0502020204030204" pitchFamily="34" charset="0"/>
              </a:rPr>
              <a:t>Principaux conseils pour la mise en place du PPMS</a:t>
            </a:r>
            <a:endParaRPr lang="fr-FR" b="1" dirty="0">
              <a:latin typeface="Calibri" panose="020F0502020204030204" pitchFamily="34" charset="0"/>
            </a:endParaRPr>
          </a:p>
        </p:txBody>
      </p:sp>
      <p:sp>
        <p:nvSpPr>
          <p:cNvPr id="3" name="Espace réservé du contenu 2"/>
          <p:cNvSpPr>
            <a:spLocks noGrp="1"/>
          </p:cNvSpPr>
          <p:nvPr>
            <p:ph idx="1"/>
          </p:nvPr>
        </p:nvSpPr>
        <p:spPr>
          <a:xfrm>
            <a:off x="251520" y="1124744"/>
            <a:ext cx="8496944" cy="5112568"/>
          </a:xfrm>
        </p:spPr>
        <p:txBody>
          <a:bodyPr>
            <a:noAutofit/>
          </a:bodyPr>
          <a:lstStyle/>
          <a:p>
            <a:pPr marL="457200" indent="-457200">
              <a:buFont typeface="Wingdings" panose="05000000000000000000" pitchFamily="2" charset="2"/>
              <a:buChar char="Ø"/>
            </a:pPr>
            <a:r>
              <a:rPr lang="fr-FR" sz="3000" dirty="0" smtClean="0">
                <a:solidFill>
                  <a:srgbClr val="0070C0"/>
                </a:solidFill>
                <a:latin typeface="Calibri" panose="020F0502020204030204" pitchFamily="34" charset="0"/>
              </a:rPr>
              <a:t>Choisir le (les) lieu(x) :</a:t>
            </a:r>
          </a:p>
          <a:p>
            <a:pPr marL="0" indent="0"/>
            <a:r>
              <a:rPr lang="fr-FR" sz="2800" dirty="0" smtClean="0">
                <a:solidFill>
                  <a:srgbClr val="0070C0"/>
                </a:solidFill>
                <a:latin typeface="Calibri" panose="020F0502020204030204" pitchFamily="34" charset="0"/>
              </a:rPr>
              <a:t>	-de rassemblement après évacuation</a:t>
            </a:r>
          </a:p>
          <a:p>
            <a:pPr marL="0" indent="0"/>
            <a:r>
              <a:rPr lang="fr-FR" sz="2800" dirty="0" smtClean="0">
                <a:solidFill>
                  <a:srgbClr val="0070C0"/>
                </a:solidFill>
                <a:latin typeface="Calibri" panose="020F0502020204030204" pitchFamily="34" charset="0"/>
              </a:rPr>
              <a:t>	-de confinement</a:t>
            </a:r>
          </a:p>
          <a:p>
            <a:pPr marL="0" indent="0"/>
            <a:r>
              <a:rPr lang="fr-FR" sz="2800" dirty="0" smtClean="0">
                <a:latin typeface="Calibri" panose="020F0502020204030204" pitchFamily="34" charset="0"/>
              </a:rPr>
              <a:t>Ils doivent faciliter l’intervention des secours.</a:t>
            </a:r>
          </a:p>
          <a:p>
            <a:pPr marL="0" indent="0"/>
            <a:r>
              <a:rPr lang="fr-FR" sz="2800" dirty="0" smtClean="0">
                <a:latin typeface="Calibri" panose="020F0502020204030204" pitchFamily="34" charset="0"/>
              </a:rPr>
              <a:t>Il peut y en avoir plusieurs selon la configuration des bâtiments (séparés), selon le nombre d’élèves. Il faut aussi anticiper différentes situations (activités en salle de motricité, en BCD, temps de cantine ou de repos, ...)</a:t>
            </a:r>
          </a:p>
          <a:p>
            <a:pPr marL="0" indent="0"/>
            <a:r>
              <a:rPr lang="fr-FR" sz="2800" dirty="0" smtClean="0">
                <a:latin typeface="Calibri" panose="020F0502020204030204" pitchFamily="34" charset="0"/>
              </a:rPr>
              <a:t>Chaque lieu de confinement doit être équipé d’une malle PPMS, d’une copie des fiches de poste et des PAI.</a:t>
            </a:r>
            <a:endParaRPr lang="fr-FR" sz="2800" dirty="0">
              <a:latin typeface="Calibri" panose="020F0502020204030204" pitchFamily="34" charset="0"/>
            </a:endParaRPr>
          </a:p>
        </p:txBody>
      </p:sp>
    </p:spTree>
    <p:extLst>
      <p:ext uri="{BB962C8B-B14F-4D97-AF65-F5344CB8AC3E}">
        <p14:creationId xmlns:p14="http://schemas.microsoft.com/office/powerpoint/2010/main" val="1773950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496944" cy="792088"/>
          </a:xfrm>
        </p:spPr>
        <p:txBody>
          <a:bodyPr/>
          <a:lstStyle/>
          <a:p>
            <a:r>
              <a:rPr lang="fr-FR" sz="2400" b="1" dirty="0">
                <a:latin typeface="Calibri" panose="020F0502020204030204" pitchFamily="34" charset="0"/>
              </a:rPr>
              <a:t>Principaux conseils </a:t>
            </a:r>
            <a:r>
              <a:rPr lang="fr-FR" sz="2400" b="1" dirty="0" smtClean="0">
                <a:latin typeface="Calibri" panose="020F0502020204030204" pitchFamily="34" charset="0"/>
              </a:rPr>
              <a:t>pour </a:t>
            </a:r>
            <a:r>
              <a:rPr lang="fr-FR" sz="2400" b="1" dirty="0">
                <a:latin typeface="Calibri" panose="020F0502020204030204" pitchFamily="34" charset="0"/>
              </a:rPr>
              <a:t>la mise en place du </a:t>
            </a:r>
            <a:r>
              <a:rPr lang="fr-FR" sz="2400" b="1" dirty="0" smtClean="0">
                <a:latin typeface="Calibri" panose="020F0502020204030204" pitchFamily="34" charset="0"/>
              </a:rPr>
              <a:t>PPMS </a:t>
            </a:r>
            <a:r>
              <a:rPr lang="fr-FR" sz="1800" dirty="0">
                <a:latin typeface="Calibri" panose="020F0502020204030204" pitchFamily="34" charset="0"/>
              </a:rPr>
              <a:t>(suite)</a:t>
            </a:r>
            <a:endParaRPr lang="fr-FR" sz="2400" dirty="0"/>
          </a:p>
        </p:txBody>
      </p:sp>
      <p:sp>
        <p:nvSpPr>
          <p:cNvPr id="3" name="Espace réservé du contenu 2"/>
          <p:cNvSpPr>
            <a:spLocks noGrp="1"/>
          </p:cNvSpPr>
          <p:nvPr>
            <p:ph idx="1"/>
          </p:nvPr>
        </p:nvSpPr>
        <p:spPr>
          <a:xfrm>
            <a:off x="467544" y="1196752"/>
            <a:ext cx="8424936" cy="3672408"/>
          </a:xfrm>
        </p:spPr>
        <p:txBody>
          <a:bodyPr>
            <a:noAutofit/>
          </a:bodyPr>
          <a:lstStyle/>
          <a:p>
            <a:pPr marL="457200" indent="-457200">
              <a:buFont typeface="Wingdings" panose="05000000000000000000" pitchFamily="2" charset="2"/>
              <a:buChar char="Ø"/>
            </a:pPr>
            <a:r>
              <a:rPr lang="fr-FR" sz="3000" dirty="0">
                <a:solidFill>
                  <a:srgbClr val="0070C0"/>
                </a:solidFill>
                <a:latin typeface="Calibri" panose="020F0502020204030204" pitchFamily="34" charset="0"/>
              </a:rPr>
              <a:t>rédiger une fiche poste pour chaque adulte de l’école </a:t>
            </a:r>
            <a:r>
              <a:rPr lang="fr-FR" sz="2800" dirty="0">
                <a:latin typeface="Calibri" panose="020F0502020204030204" pitchFamily="34" charset="0"/>
              </a:rPr>
              <a:t>(enseignants, </a:t>
            </a:r>
            <a:r>
              <a:rPr lang="fr-FR" sz="2800" dirty="0" err="1">
                <a:latin typeface="Calibri" panose="020F0502020204030204" pitchFamily="34" charset="0"/>
              </a:rPr>
              <a:t>ATSEMs</a:t>
            </a:r>
            <a:r>
              <a:rPr lang="fr-FR" sz="2800" dirty="0">
                <a:latin typeface="Calibri" panose="020F0502020204030204" pitchFamily="34" charset="0"/>
              </a:rPr>
              <a:t>, cantinières, EVS, AVS) et </a:t>
            </a:r>
            <a:r>
              <a:rPr lang="fr-FR" sz="2800" dirty="0">
                <a:solidFill>
                  <a:srgbClr val="0070C0"/>
                </a:solidFill>
                <a:latin typeface="Calibri" panose="020F0502020204030204" pitchFamily="34" charset="0"/>
              </a:rPr>
              <a:t>l’afficher</a:t>
            </a:r>
            <a:r>
              <a:rPr lang="fr-FR" sz="2800" dirty="0">
                <a:latin typeface="Calibri" panose="020F0502020204030204" pitchFamily="34" charset="0"/>
              </a:rPr>
              <a:t> dans sa salle principale, éventuellement dans </a:t>
            </a:r>
            <a:r>
              <a:rPr lang="fr-FR" sz="2800" dirty="0" smtClean="0">
                <a:latin typeface="Calibri" panose="020F0502020204030204" pitchFamily="34" charset="0"/>
              </a:rPr>
              <a:t>les salles </a:t>
            </a:r>
            <a:r>
              <a:rPr lang="fr-FR" sz="2800" dirty="0">
                <a:latin typeface="Calibri" panose="020F0502020204030204" pitchFamily="34" charset="0"/>
              </a:rPr>
              <a:t>communes (motricité, BCD, </a:t>
            </a:r>
            <a:r>
              <a:rPr lang="fr-FR" sz="2800" dirty="0" smtClean="0">
                <a:latin typeface="Calibri" panose="020F0502020204030204" pitchFamily="34" charset="0"/>
              </a:rPr>
              <a:t>...)</a:t>
            </a:r>
            <a:endParaRPr lang="fr-FR" sz="800" dirty="0">
              <a:latin typeface="Calibri" panose="020F0502020204030204" pitchFamily="34" charset="0"/>
            </a:endParaRPr>
          </a:p>
          <a:p>
            <a:pPr marL="0" indent="0"/>
            <a:r>
              <a:rPr lang="fr-FR" sz="2800" dirty="0">
                <a:latin typeface="Calibri" panose="020F0502020204030204" pitchFamily="34" charset="0"/>
                <a:sym typeface="Wingdings" panose="05000000000000000000" pitchFamily="2" charset="2"/>
              </a:rPr>
              <a:t> En cas de crise (et donc de panique), chacun doit savoir ce qu’il a à faire et le directeur qui gère la cellule de crise doit pouvoir compter sur eux</a:t>
            </a:r>
            <a:r>
              <a:rPr lang="fr-FR" sz="2800" dirty="0" smtClean="0">
                <a:latin typeface="Calibri" panose="020F0502020204030204" pitchFamily="34" charset="0"/>
                <a:sym typeface="Wingdings" panose="05000000000000000000" pitchFamily="2" charset="2"/>
              </a:rPr>
              <a:t>.</a:t>
            </a:r>
            <a:endParaRPr lang="fr-FR" sz="2800" dirty="0">
              <a:latin typeface="Calibri" panose="020F0502020204030204" pitchFamily="34" charset="0"/>
            </a:endParaRPr>
          </a:p>
        </p:txBody>
      </p:sp>
    </p:spTree>
    <p:extLst>
      <p:ext uri="{BB962C8B-B14F-4D97-AF65-F5344CB8AC3E}">
        <p14:creationId xmlns:p14="http://schemas.microsoft.com/office/powerpoint/2010/main" val="4173390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65760"/>
            <a:ext cx="8496944" cy="686976"/>
          </a:xfrm>
        </p:spPr>
        <p:txBody>
          <a:bodyPr/>
          <a:lstStyle/>
          <a:p>
            <a:r>
              <a:rPr lang="fr-FR" sz="2400" b="1" dirty="0">
                <a:latin typeface="Calibri" panose="020F0502020204030204" pitchFamily="34" charset="0"/>
              </a:rPr>
              <a:t>Principaux conseils </a:t>
            </a:r>
            <a:r>
              <a:rPr lang="fr-FR" sz="2400" b="1" dirty="0" smtClean="0">
                <a:latin typeface="Calibri" panose="020F0502020204030204" pitchFamily="34" charset="0"/>
              </a:rPr>
              <a:t>pour </a:t>
            </a:r>
            <a:r>
              <a:rPr lang="fr-FR" sz="2400" b="1" dirty="0">
                <a:latin typeface="Calibri" panose="020F0502020204030204" pitchFamily="34" charset="0"/>
              </a:rPr>
              <a:t>la mise en place du </a:t>
            </a:r>
            <a:r>
              <a:rPr lang="fr-FR" sz="2400" b="1" dirty="0" smtClean="0">
                <a:latin typeface="Calibri" panose="020F0502020204030204" pitchFamily="34" charset="0"/>
              </a:rPr>
              <a:t>PPMS </a:t>
            </a:r>
            <a:r>
              <a:rPr lang="fr-FR" sz="1800" b="1" dirty="0" smtClean="0">
                <a:latin typeface="Calibri" panose="020F0502020204030204" pitchFamily="34" charset="0"/>
              </a:rPr>
              <a:t>(suite)</a:t>
            </a:r>
            <a:endParaRPr lang="fr-FR" sz="2400" b="1" dirty="0"/>
          </a:p>
        </p:txBody>
      </p:sp>
      <p:sp>
        <p:nvSpPr>
          <p:cNvPr id="3" name="Espace réservé du contenu 2"/>
          <p:cNvSpPr>
            <a:spLocks noGrp="1"/>
          </p:cNvSpPr>
          <p:nvPr>
            <p:ph idx="1"/>
          </p:nvPr>
        </p:nvSpPr>
        <p:spPr>
          <a:xfrm>
            <a:off x="323528" y="1268760"/>
            <a:ext cx="8496944" cy="3384376"/>
          </a:xfrm>
        </p:spPr>
        <p:txBody>
          <a:bodyPr>
            <a:noAutofit/>
          </a:bodyPr>
          <a:lstStyle/>
          <a:p>
            <a:pPr marL="457200" indent="-457200">
              <a:buFont typeface="Wingdings" panose="05000000000000000000" pitchFamily="2" charset="2"/>
              <a:buChar char="Ø"/>
            </a:pPr>
            <a:r>
              <a:rPr lang="fr-FR" sz="3000" dirty="0" smtClean="0">
                <a:solidFill>
                  <a:srgbClr val="0070C0"/>
                </a:solidFill>
                <a:latin typeface="Calibri" panose="020F0502020204030204" pitchFamily="34" charset="0"/>
              </a:rPr>
              <a:t>Joindre obligatoirement le plan des bâtiments</a:t>
            </a:r>
          </a:p>
          <a:p>
            <a:pPr marL="457200" indent="-457200">
              <a:buFont typeface="Wingdings"/>
              <a:buChar char="à"/>
            </a:pPr>
            <a:r>
              <a:rPr lang="fr-FR" sz="3000" dirty="0" smtClean="0">
                <a:latin typeface="Calibri" panose="020F0502020204030204" pitchFamily="34" charset="0"/>
                <a:sym typeface="Wingdings" panose="05000000000000000000" pitchFamily="2" charset="2"/>
              </a:rPr>
              <a:t>permettre aux services de la DSDEN de transmettre des informations aux secours (même si c’est plutôt la mairie qui s’en chargera)</a:t>
            </a:r>
          </a:p>
          <a:p>
            <a:pPr marL="457200" indent="-457200">
              <a:buFont typeface="Wingdings"/>
              <a:buChar char="à"/>
            </a:pPr>
            <a:r>
              <a:rPr lang="fr-FR" sz="3000" dirty="0" smtClean="0">
                <a:latin typeface="Calibri" panose="020F0502020204030204" pitchFamily="34" charset="0"/>
                <a:sym typeface="Wingdings" panose="05000000000000000000" pitchFamily="2" charset="2"/>
              </a:rPr>
              <a:t>y indiquer l’accès des secours, l’emplacement des locaux à risque (chaufferie, vannes de gaz, ...) et de la cellule de crise</a:t>
            </a:r>
            <a:endParaRPr lang="fr-FR" sz="3000" dirty="0">
              <a:latin typeface="Calibri" panose="020F0502020204030204" pitchFamily="34" charset="0"/>
            </a:endParaRPr>
          </a:p>
        </p:txBody>
      </p:sp>
    </p:spTree>
    <p:extLst>
      <p:ext uri="{BB962C8B-B14F-4D97-AF65-F5344CB8AC3E}">
        <p14:creationId xmlns:p14="http://schemas.microsoft.com/office/powerpoint/2010/main" val="4291536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365760"/>
            <a:ext cx="8640960" cy="614968"/>
          </a:xfrm>
        </p:spPr>
        <p:txBody>
          <a:bodyPr/>
          <a:lstStyle/>
          <a:p>
            <a:r>
              <a:rPr lang="fr-FR" sz="2400" b="1" dirty="0">
                <a:latin typeface="Calibri" panose="020F0502020204030204" pitchFamily="34" charset="0"/>
              </a:rPr>
              <a:t>Principaux conseils </a:t>
            </a:r>
            <a:r>
              <a:rPr lang="fr-FR" sz="2400" b="1" dirty="0" smtClean="0">
                <a:latin typeface="Calibri" panose="020F0502020204030204" pitchFamily="34" charset="0"/>
              </a:rPr>
              <a:t>pour </a:t>
            </a:r>
            <a:r>
              <a:rPr lang="fr-FR" sz="2400" b="1" dirty="0">
                <a:latin typeface="Calibri" panose="020F0502020204030204" pitchFamily="34" charset="0"/>
              </a:rPr>
              <a:t>la mise en place du </a:t>
            </a:r>
            <a:r>
              <a:rPr lang="fr-FR" sz="2400" b="1" dirty="0" smtClean="0">
                <a:latin typeface="Calibri" panose="020F0502020204030204" pitchFamily="34" charset="0"/>
              </a:rPr>
              <a:t>PPMS </a:t>
            </a:r>
            <a:r>
              <a:rPr lang="fr-FR" sz="1800" b="1" dirty="0" smtClean="0">
                <a:latin typeface="Calibri" panose="020F0502020204030204" pitchFamily="34" charset="0"/>
              </a:rPr>
              <a:t>(suite)</a:t>
            </a:r>
            <a:endParaRPr lang="fr-FR" sz="1800" dirty="0"/>
          </a:p>
        </p:txBody>
      </p:sp>
      <p:sp>
        <p:nvSpPr>
          <p:cNvPr id="3" name="Espace réservé du contenu 2"/>
          <p:cNvSpPr>
            <a:spLocks noGrp="1"/>
          </p:cNvSpPr>
          <p:nvPr>
            <p:ph idx="1"/>
          </p:nvPr>
        </p:nvSpPr>
        <p:spPr>
          <a:xfrm>
            <a:off x="467544" y="1052736"/>
            <a:ext cx="8424936" cy="3672408"/>
          </a:xfrm>
        </p:spPr>
        <p:txBody>
          <a:bodyPr>
            <a:noAutofit/>
          </a:bodyPr>
          <a:lstStyle/>
          <a:p>
            <a:pPr marL="457200" indent="-457200">
              <a:buFont typeface="Wingdings" panose="05000000000000000000" pitchFamily="2" charset="2"/>
              <a:buChar char="Ø"/>
            </a:pPr>
            <a:r>
              <a:rPr lang="fr-FR" sz="3000" dirty="0" smtClean="0">
                <a:solidFill>
                  <a:srgbClr val="0070C0"/>
                </a:solidFill>
                <a:latin typeface="Calibri" panose="020F0502020204030204" pitchFamily="34" charset="0"/>
              </a:rPr>
              <a:t>Imprimer les documents ressources de la cellule de crise :</a:t>
            </a:r>
          </a:p>
          <a:p>
            <a:r>
              <a:rPr lang="fr-FR" sz="3000" dirty="0" smtClean="0">
                <a:latin typeface="Calibri" panose="020F0502020204030204" pitchFamily="34" charset="0"/>
              </a:rPr>
              <a:t>-la fiche de poste du responsable de la cellule</a:t>
            </a:r>
          </a:p>
          <a:p>
            <a:r>
              <a:rPr lang="fr-FR" sz="3000" dirty="0" smtClean="0">
                <a:latin typeface="Calibri" panose="020F0502020204030204" pitchFamily="34" charset="0"/>
              </a:rPr>
              <a:t>-les fiches qui rassemblent les données importantes (numéros de téléphone, fréquence radio, ...)</a:t>
            </a:r>
          </a:p>
          <a:p>
            <a:r>
              <a:rPr lang="fr-FR" sz="3000" dirty="0" smtClean="0">
                <a:latin typeface="Calibri" panose="020F0502020204030204" pitchFamily="34" charset="0"/>
              </a:rPr>
              <a:t>-les prêts à remplir (main courante, fiches individuelles d’observation, ...)</a:t>
            </a:r>
            <a:endParaRPr lang="fr-FR" sz="3000" dirty="0">
              <a:latin typeface="Calibri" panose="020F0502020204030204" pitchFamily="34" charset="0"/>
            </a:endParaRPr>
          </a:p>
        </p:txBody>
      </p:sp>
    </p:spTree>
    <p:extLst>
      <p:ext uri="{BB962C8B-B14F-4D97-AF65-F5344CB8AC3E}">
        <p14:creationId xmlns:p14="http://schemas.microsoft.com/office/powerpoint/2010/main" val="36934234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238</TotalTime>
  <Words>593</Words>
  <Application>Microsoft Office PowerPoint</Application>
  <PresentationFormat>Affichage à l'écran (4:3)</PresentationFormat>
  <Paragraphs>44</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Angles</vt:lpstr>
      <vt:lpstr>Réunion des directeurs  visioconférence   14 déc.-15</vt:lpstr>
      <vt:lpstr>Texte de référence :</vt:lpstr>
      <vt:lpstr>Principal objectif du PPMS</vt:lpstr>
      <vt:lpstr>Etapes de mise en place d’un PPMS</vt:lpstr>
      <vt:lpstr>Étapes de mise en place du PPMS (suite)</vt:lpstr>
      <vt:lpstr>Principaux conseils pour la mise en place du PPMS</vt:lpstr>
      <vt:lpstr>Principaux conseils pour la mise en place du PPMS (suite)</vt:lpstr>
      <vt:lpstr>Principaux conseils pour la mise en place du PPMS (suite)</vt:lpstr>
      <vt:lpstr>Principaux conseils pour la mise en place du PPMS (suite)</vt:lpstr>
      <vt:lpstr>Principaux conseils pour la mise en place du PPMS (suite)</vt:lpstr>
      <vt:lpstr>Autres Conseils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des directeurs BE visioconférence   14 déc.-15</dc:title>
  <dc:creator>CP-BE-Alayrac</dc:creator>
  <cp:lastModifiedBy>CP-BE-Alayrac</cp:lastModifiedBy>
  <cp:revision>17</cp:revision>
  <dcterms:created xsi:type="dcterms:W3CDTF">2015-12-13T18:31:38Z</dcterms:created>
  <dcterms:modified xsi:type="dcterms:W3CDTF">2016-01-11T06:05:04Z</dcterms:modified>
</cp:coreProperties>
</file>